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02" r:id="rId3"/>
    <p:sldId id="403" r:id="rId4"/>
    <p:sldId id="404" r:id="rId5"/>
    <p:sldId id="405" r:id="rId6"/>
    <p:sldId id="406" r:id="rId7"/>
    <p:sldId id="427" r:id="rId8"/>
    <p:sldId id="336" r:id="rId9"/>
    <p:sldId id="401" r:id="rId10"/>
    <p:sldId id="337" r:id="rId11"/>
    <p:sldId id="361" r:id="rId12"/>
    <p:sldId id="362" r:id="rId13"/>
    <p:sldId id="363" r:id="rId14"/>
    <p:sldId id="364" r:id="rId15"/>
    <p:sldId id="365" r:id="rId16"/>
    <p:sldId id="366" r:id="rId17"/>
    <p:sldId id="382" r:id="rId18"/>
    <p:sldId id="383" r:id="rId19"/>
    <p:sldId id="384" r:id="rId20"/>
    <p:sldId id="385" r:id="rId21"/>
    <p:sldId id="386" r:id="rId22"/>
    <p:sldId id="387" r:id="rId23"/>
    <p:sldId id="367" r:id="rId24"/>
    <p:sldId id="388" r:id="rId25"/>
    <p:sldId id="368" r:id="rId26"/>
    <p:sldId id="389" r:id="rId27"/>
    <p:sldId id="390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280" autoAdjust="0"/>
  </p:normalViewPr>
  <p:slideViewPr>
    <p:cSldViewPr>
      <p:cViewPr varScale="1">
        <p:scale>
          <a:sx n="71" d="100"/>
          <a:sy n="71" d="100"/>
        </p:scale>
        <p:origin x="10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link.springer.com/book/10.1007/978-1-4020-3286-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Computational Physics</a:t>
            </a:r>
            <a:br>
              <a:rPr lang="en-US" dirty="0"/>
            </a:br>
            <a:r>
              <a:rPr lang="en-US" dirty="0"/>
              <a:t>(Lecture 6)	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Vibrational spectrum:</a:t>
            </a:r>
          </a:p>
          <a:p>
            <a:pPr lvl="1"/>
            <a:r>
              <a:rPr lang="en-US" altLang="zh-CN" i="1" dirty="0"/>
              <a:t>N degrees of freedom</a:t>
            </a:r>
          </a:p>
          <a:p>
            <a:pPr lvl="1"/>
            <a:r>
              <a:rPr lang="en-US" altLang="zh-CN" i="1" dirty="0"/>
              <a:t>The harmonic oscillations of the system</a:t>
            </a:r>
          </a:p>
          <a:p>
            <a:pPr lvl="1"/>
            <a:r>
              <a:rPr lang="en-US" altLang="zh-CN" i="1" dirty="0"/>
              <a:t>Expanding the potential energy up to the second order of the generalized coordinates around the equilibrium</a:t>
            </a:r>
          </a:p>
          <a:p>
            <a:pPr lvl="1"/>
            <a:r>
              <a:rPr lang="en-US" altLang="zh-CN" i="1" dirty="0"/>
              <a:t>The potential energy:</a:t>
            </a:r>
          </a:p>
          <a:p>
            <a:pPr lvl="1"/>
            <a:r>
              <a:rPr lang="en-US" altLang="zh-CN" i="1" dirty="0"/>
              <a:t> </a:t>
            </a:r>
          </a:p>
          <a:p>
            <a:pPr lvl="1"/>
            <a:endParaRPr lang="en-US" altLang="zh-CN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lvl="1"/>
            <a:r>
              <a:rPr lang="en-US" i="1" dirty="0"/>
              <a:t>q</a:t>
            </a:r>
            <a:r>
              <a:rPr lang="en-US" sz="400" i="1" dirty="0"/>
              <a:t>i </a:t>
            </a:r>
            <a:r>
              <a:rPr lang="en-US" dirty="0"/>
              <a:t>are the generalized coordinates and </a:t>
            </a:r>
            <a:r>
              <a:rPr lang="en-US" i="1" dirty="0"/>
              <a:t>A</a:t>
            </a:r>
            <a:r>
              <a:rPr lang="en-US" sz="400" i="1" dirty="0"/>
              <a:t>i j </a:t>
            </a:r>
            <a:r>
              <a:rPr lang="en-US" dirty="0"/>
              <a:t>are the elements of the generalized elastic constant matrix</a:t>
            </a:r>
            <a:endParaRPr lang="en-US" altLang="zh-CN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57008" r="47079" b="35985"/>
          <a:stretch/>
        </p:blipFill>
        <p:spPr bwMode="auto">
          <a:xfrm>
            <a:off x="1441375" y="3684818"/>
            <a:ext cx="4468391" cy="10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6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simple example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kinetic energy of the system:</a:t>
            </a:r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dq</a:t>
            </a:r>
            <a:r>
              <a:rPr lang="en-US" i="1" baseline="-25000" dirty="0" err="1"/>
              <a:t>i</a:t>
            </a:r>
            <a:r>
              <a:rPr lang="en-US" i="1" dirty="0"/>
              <a:t> /</a:t>
            </a:r>
            <a:r>
              <a:rPr lang="en-US" i="1" dirty="0" err="1"/>
              <a:t>dt</a:t>
            </a:r>
            <a:r>
              <a:rPr lang="en-US" i="1" dirty="0"/>
              <a:t> </a:t>
            </a:r>
            <a:r>
              <a:rPr lang="en-US" dirty="0"/>
              <a:t>are the generalized velocities, </a:t>
            </a:r>
          </a:p>
          <a:p>
            <a:r>
              <a:rPr lang="en-US" i="1" dirty="0" err="1"/>
              <a:t>M</a:t>
            </a:r>
            <a:r>
              <a:rPr lang="en-US" i="1" baseline="-25000" dirty="0" err="1"/>
              <a:t>i</a:t>
            </a:r>
            <a:r>
              <a:rPr lang="en-US" altLang="zh-CN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are the elements of the generalized mass matrix whose values depend upon the specifics of the molecule.</a:t>
            </a:r>
          </a:p>
          <a:p>
            <a:r>
              <a:rPr lang="en-US" dirty="0"/>
              <a:t>Apply the Lagrange equation: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71212" r="46652" b="21970"/>
          <a:stretch/>
        </p:blipFill>
        <p:spPr bwMode="auto">
          <a:xfrm>
            <a:off x="1331640" y="2292479"/>
            <a:ext cx="376840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2" t="55330" r="50620" b="39155"/>
          <a:stretch/>
        </p:blipFill>
        <p:spPr bwMode="auto">
          <a:xfrm>
            <a:off x="5292080" y="5558933"/>
            <a:ext cx="2688287" cy="9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3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L= T-U is the </a:t>
            </a:r>
            <a:r>
              <a:rPr lang="en-US" dirty="0" err="1"/>
              <a:t>lagrangian</a:t>
            </a:r>
            <a:r>
              <a:rPr lang="en-US" dirty="0"/>
              <a:t> of the system.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assume that the time dependence of the generalized coordinates is oscillatory with </a:t>
            </a:r>
          </a:p>
          <a:p>
            <a:pPr lvl="1"/>
            <a:r>
              <a:rPr lang="en-US" i="1" dirty="0" err="1"/>
              <a:t>q</a:t>
            </a:r>
            <a:r>
              <a:rPr lang="en-US" i="1" baseline="-25000" dirty="0" err="1"/>
              <a:t>j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dirty="0"/>
              <a:t> e </a:t>
            </a:r>
            <a:r>
              <a:rPr lang="en-US" baseline="30000" dirty="0"/>
              <a:t>−</a:t>
            </a:r>
            <a:r>
              <a:rPr lang="en-US" i="1" baseline="30000" dirty="0" err="1"/>
              <a:t>i</a:t>
            </a:r>
            <a:r>
              <a:rPr lang="el-GR" i="1" baseline="30000" dirty="0"/>
              <a:t>ω</a:t>
            </a:r>
            <a:r>
              <a:rPr lang="en-US" i="1" baseline="30000" dirty="0"/>
              <a:t>t</a:t>
            </a:r>
            <a:r>
              <a:rPr lang="en-US" i="1" dirty="0"/>
              <a:t> , we have: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151" r="37601" b="52841"/>
          <a:stretch/>
        </p:blipFill>
        <p:spPr bwMode="auto">
          <a:xfrm>
            <a:off x="1763688" y="2276872"/>
            <a:ext cx="3470200" cy="110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167" r="37495" b="39015"/>
          <a:stretch/>
        </p:blipFill>
        <p:spPr bwMode="auto">
          <a:xfrm>
            <a:off x="1327954" y="4869160"/>
            <a:ext cx="3905934" cy="119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62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0798" y="8367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matrix 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Ax=</a:t>
            </a:r>
            <a:r>
              <a:rPr lang="el-GR" dirty="0"/>
              <a:t>λ</a:t>
            </a:r>
            <a:r>
              <a:rPr lang="en-US" dirty="0" err="1"/>
              <a:t>Mx</a:t>
            </a:r>
            <a:r>
              <a:rPr lang="en-US" dirty="0"/>
              <a:t>, where </a:t>
            </a:r>
            <a:r>
              <a:rPr lang="el-GR" dirty="0"/>
              <a:t>λ</a:t>
            </a:r>
            <a:r>
              <a:rPr lang="en-US" dirty="0"/>
              <a:t> is the eigenvalue, x is the eigenvector. </a:t>
            </a:r>
          </a:p>
          <a:p>
            <a:r>
              <a:rPr lang="en-US" dirty="0"/>
              <a:t>The determinant of the coefficient has to vanish: |A-</a:t>
            </a:r>
            <a:r>
              <a:rPr lang="el-GR" dirty="0"/>
              <a:t>λ</a:t>
            </a:r>
            <a:r>
              <a:rPr lang="en-US" dirty="0"/>
              <a:t>M|=0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1" t="64583" r="30467" b="24432"/>
          <a:stretch/>
        </p:blipFill>
        <p:spPr bwMode="auto">
          <a:xfrm>
            <a:off x="1183116" y="1556792"/>
            <a:ext cx="5884963" cy="139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85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Basic matrix operations:</a:t>
                </a:r>
              </a:p>
              <a:p>
                <a:r>
                  <a:rPr lang="en-US" dirty="0"/>
                  <a:t>A typical set of linear algebraic equation is given by:</a:t>
                </a:r>
              </a:p>
              <a:p>
                <a:endParaRPr lang="en-US" dirty="0"/>
              </a:p>
              <a:p>
                <a:r>
                  <a:rPr lang="en-US" dirty="0"/>
                  <a:t>Or </a:t>
                </a:r>
                <a:r>
                  <a:rPr lang="en-US" b="1" dirty="0"/>
                  <a:t>A</a:t>
                </a:r>
                <a:r>
                  <a:rPr lang="en-US" dirty="0"/>
                  <a:t>x=b</a:t>
                </a:r>
              </a:p>
              <a:p>
                <a:r>
                  <a:rPr lang="en-US" dirty="0"/>
                  <a:t>Matrix multiplication:</a:t>
                </a:r>
              </a:p>
              <a:p>
                <a:pPr lvl="1"/>
                <a:r>
                  <a:rPr lang="en-US" dirty="0" err="1"/>
                  <a:t>C</a:t>
                </a:r>
                <a:r>
                  <a:rPr lang="en-US" baseline="-25000" dirty="0" err="1"/>
                  <a:t>ij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ik</a:t>
                </a:r>
                <a:r>
                  <a:rPr lang="en-US" dirty="0"/>
                  <a:t>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kj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How to program it?</a:t>
                </a:r>
                <a:endParaRPr lang="en-US" dirty="0"/>
              </a:p>
              <a:p>
                <a:r>
                  <a:rPr lang="en-US" dirty="0"/>
                  <a:t>The inverse of a matrix: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:r>
                  <a:rPr lang="en-US" altLang="zh-CN" dirty="0"/>
                  <a:t>A = I</a:t>
                </a:r>
              </a:p>
              <a:p>
                <a:pPr lvl="1"/>
                <a:r>
                  <a:rPr lang="en-US" dirty="0"/>
                  <a:t>I is the unit matrix, 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ij</a:t>
                </a:r>
                <a:r>
                  <a:rPr lang="en-US" dirty="0"/>
                  <a:t> = </a:t>
                </a:r>
                <a:r>
                  <a:rPr lang="el-GR" dirty="0"/>
                  <a:t>δ</a:t>
                </a:r>
                <a:r>
                  <a:rPr lang="en-US" baseline="-25000" dirty="0" err="1"/>
                  <a:t>ij</a:t>
                </a:r>
                <a:endParaRPr lang="en-US" baseline="-25000" dirty="0"/>
              </a:p>
              <a:p>
                <a:r>
                  <a:rPr lang="en-US" dirty="0"/>
                  <a:t>The determinant of the matrix: </a:t>
                </a:r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|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ij</a:t>
                </a:r>
                <a:r>
                  <a:rPr lang="en-US" dirty="0" err="1"/>
                  <a:t>|is</a:t>
                </a:r>
                <a:r>
                  <a:rPr lang="en-US" dirty="0"/>
                  <a:t> the determinant of the residual matrix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ij</a:t>
                </a:r>
                <a:r>
                  <a:rPr lang="en-US" dirty="0"/>
                  <a:t> of A, with its </a:t>
                </a:r>
                <a:r>
                  <a:rPr lang="en-US" dirty="0" err="1"/>
                  <a:t>ith</a:t>
                </a:r>
                <a:r>
                  <a:rPr lang="en-US" dirty="0"/>
                  <a:t> row and </a:t>
                </a:r>
                <a:r>
                  <a:rPr lang="en-US" dirty="0" err="1"/>
                  <a:t>jth</a:t>
                </a:r>
                <a:r>
                  <a:rPr lang="en-US" dirty="0"/>
                  <a:t> column removed.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>
                <a:blip r:embed="rId2"/>
                <a:stretch>
                  <a:fillRect l="-1037" t="-1967" r="-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1" t="23864" r="50485" b="68750"/>
          <a:stretch/>
        </p:blipFill>
        <p:spPr bwMode="auto">
          <a:xfrm>
            <a:off x="3385021" y="1412776"/>
            <a:ext cx="2016224" cy="87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72233" r="48966" b="23125"/>
          <a:stretch/>
        </p:blipFill>
        <p:spPr bwMode="auto">
          <a:xfrm>
            <a:off x="1475656" y="4581128"/>
            <a:ext cx="2586859" cy="54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The combination of </a:t>
                </a:r>
                <a:r>
                  <a:rPr lang="en-US" altLang="zh-CN" dirty="0" err="1"/>
                  <a:t>C</a:t>
                </a:r>
                <a:r>
                  <a:rPr lang="en-US" altLang="zh-CN" baseline="-25000" dirty="0" err="1"/>
                  <a:t>ij</a:t>
                </a:r>
                <a:r>
                  <a:rPr lang="en-US" altLang="zh-CN" dirty="0"/>
                  <a:t> = (-1) </a:t>
                </a:r>
                <a:r>
                  <a:rPr lang="en-US" altLang="zh-CN" baseline="30000" dirty="0" err="1"/>
                  <a:t>i+j</a:t>
                </a:r>
                <a:r>
                  <a:rPr lang="en-US" altLang="zh-CN" dirty="0"/>
                  <a:t> |</a:t>
                </a:r>
                <a:r>
                  <a:rPr lang="en-US" altLang="zh-CN" dirty="0" err="1"/>
                  <a:t>R</a:t>
                </a:r>
                <a:r>
                  <a:rPr lang="en-US" altLang="zh-CN" baseline="-25000" dirty="0" err="1"/>
                  <a:t>ij</a:t>
                </a:r>
                <a:r>
                  <a:rPr lang="en-US" altLang="zh-CN" dirty="0"/>
                  <a:t>| is the cofactor of A. </a:t>
                </a:r>
              </a:p>
              <a:p>
                <a:r>
                  <a:rPr lang="en-US" dirty="0"/>
                  <a:t>The inverse of A is: </a:t>
                </a:r>
              </a:p>
              <a:p>
                <a:pPr lvl="1"/>
                <a:r>
                  <a:rPr lang="en-US" dirty="0" err="1"/>
                  <a:t>A</a:t>
                </a:r>
                <a:r>
                  <a:rPr lang="en-US" baseline="-25000" dirty="0" err="1"/>
                  <a:t>ij</a:t>
                </a:r>
                <a:r>
                  <a:rPr lang="en-US" dirty="0"/>
                  <a:t> </a:t>
                </a:r>
                <a:r>
                  <a:rPr lang="en-US" baseline="30000" dirty="0"/>
                  <a:t>-1</a:t>
                </a:r>
                <a:r>
                  <a:rPr lang="en-US" dirty="0"/>
                  <a:t> = 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ji</a:t>
                </a:r>
                <a:r>
                  <a:rPr lang="en-US" dirty="0"/>
                  <a:t> / |A|</a:t>
                </a:r>
              </a:p>
              <a:p>
                <a:r>
                  <a:rPr lang="en-US" dirty="0"/>
                  <a:t>If a matrix has an inverse, or nonzero determinant, it is called a nonsingular matrix. </a:t>
                </a:r>
              </a:p>
              <a:p>
                <a:pPr lvl="1"/>
                <a:r>
                  <a:rPr lang="en-US" dirty="0"/>
                  <a:t>Otherwise, it is a singular matrix.</a:t>
                </a:r>
              </a:p>
              <a:p>
                <a:r>
                  <a:rPr lang="en-US" dirty="0"/>
                  <a:t>The trace of matrix A:</a:t>
                </a:r>
              </a:p>
              <a:p>
                <a:pPr lvl="1"/>
                <a:r>
                  <a:rPr lang="en-US" altLang="zh-CN" dirty="0" err="1"/>
                  <a:t>Tr</a:t>
                </a:r>
                <a:r>
                  <a:rPr lang="en-US" altLang="zh-CN" dirty="0"/>
                  <a:t> A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22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85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dirty="0"/>
              <a:t>The transpose of a matrix: </a:t>
            </a:r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en-US" dirty="0"/>
              <a:t> has the elements with the row and column indices of A interchanged. 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baseline="30000" dirty="0" err="1"/>
              <a:t>T</a:t>
            </a:r>
            <a:r>
              <a:rPr lang="en-US" dirty="0"/>
              <a:t>= </a:t>
            </a:r>
            <a:r>
              <a:rPr lang="en-US" dirty="0" err="1"/>
              <a:t>A</a:t>
            </a:r>
            <a:r>
              <a:rPr lang="en-US" baseline="-25000" dirty="0" err="1"/>
              <a:t>ji</a:t>
            </a:r>
            <a:endParaRPr lang="en-US" baseline="-25000" dirty="0"/>
          </a:p>
          <a:p>
            <a:pPr lvl="1"/>
            <a:r>
              <a:rPr lang="en-US" dirty="0"/>
              <a:t>A is orthogonal if A</a:t>
            </a:r>
            <a:r>
              <a:rPr lang="en-US" baseline="30000" dirty="0"/>
              <a:t>T</a:t>
            </a:r>
            <a:r>
              <a:rPr lang="en-US" dirty="0"/>
              <a:t> = A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The complex conjugate of A</a:t>
            </a:r>
            <a:r>
              <a:rPr lang="en-US" baseline="30000" dirty="0"/>
              <a:t>T</a:t>
            </a:r>
            <a:r>
              <a:rPr lang="en-US" dirty="0"/>
              <a:t> is called the Hermitian operation of A. </a:t>
            </a:r>
          </a:p>
          <a:p>
            <a:r>
              <a:rPr lang="en-US" dirty="0"/>
              <a:t>                 : </a:t>
            </a:r>
            <a:r>
              <a:rPr lang="en-US" dirty="0" err="1"/>
              <a:t>Hermitian</a:t>
            </a:r>
            <a:r>
              <a:rPr lang="en-US" dirty="0"/>
              <a:t> matrix</a:t>
            </a:r>
          </a:p>
          <a:p>
            <a:r>
              <a:rPr lang="en-US" dirty="0"/>
              <a:t>                    : unitary matrix.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9" t="54779" r="31632" b="41993"/>
          <a:stretch/>
        </p:blipFill>
        <p:spPr bwMode="auto">
          <a:xfrm>
            <a:off x="5652120" y="4653136"/>
            <a:ext cx="1429246" cy="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57422" r="48682" b="39843"/>
          <a:stretch/>
        </p:blipFill>
        <p:spPr bwMode="auto">
          <a:xfrm>
            <a:off x="971600" y="5235036"/>
            <a:ext cx="1429494" cy="6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0" t="57617" r="34077" b="39648"/>
          <a:stretch/>
        </p:blipFill>
        <p:spPr bwMode="auto">
          <a:xfrm>
            <a:off x="981869" y="5993856"/>
            <a:ext cx="1645915" cy="59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02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Eigen value problem: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x = </a:t>
            </a:r>
            <a:r>
              <a:rPr lang="el-GR" dirty="0"/>
              <a:t>λ</a:t>
            </a:r>
            <a:r>
              <a:rPr lang="en-US" dirty="0"/>
              <a:t>x</a:t>
            </a:r>
          </a:p>
          <a:p>
            <a:pPr lvl="1"/>
            <a:r>
              <a:rPr lang="en-US" dirty="0"/>
              <a:t>x : </a:t>
            </a:r>
            <a:r>
              <a:rPr lang="en-US" dirty="0" err="1"/>
              <a:t>eigen</a:t>
            </a:r>
            <a:r>
              <a:rPr lang="en-US" dirty="0"/>
              <a:t> vector, </a:t>
            </a:r>
            <a:r>
              <a:rPr lang="el-GR" dirty="0"/>
              <a:t>λ</a:t>
            </a:r>
            <a:r>
              <a:rPr lang="en-US" dirty="0"/>
              <a:t>: </a:t>
            </a:r>
            <a:r>
              <a:rPr lang="en-US" dirty="0" err="1"/>
              <a:t>eigen</a:t>
            </a:r>
            <a:r>
              <a:rPr lang="en-US" dirty="0"/>
              <a:t> value. </a:t>
            </a:r>
          </a:p>
          <a:p>
            <a:pPr lvl="1"/>
            <a:r>
              <a:rPr lang="en-US" dirty="0"/>
              <a:t>One way to solve it is to use recursion:</a:t>
            </a:r>
          </a:p>
          <a:p>
            <a:pPr lvl="2"/>
            <a:r>
              <a:rPr lang="en-US" b="1" dirty="0"/>
              <a:t>A</a:t>
            </a:r>
            <a:r>
              <a:rPr lang="en-US" dirty="0"/>
              <a:t> x</a:t>
            </a:r>
            <a:r>
              <a:rPr lang="en-US" baseline="30000" dirty="0"/>
              <a:t>k+1</a:t>
            </a:r>
            <a:r>
              <a:rPr lang="en-US" dirty="0"/>
              <a:t> =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baseline="30000" dirty="0" err="1"/>
              <a:t>k</a:t>
            </a:r>
            <a:r>
              <a:rPr lang="en-US" dirty="0" err="1"/>
              <a:t>x</a:t>
            </a:r>
            <a:r>
              <a:rPr lang="en-US" baseline="30000" dirty="0" err="1"/>
              <a:t>k</a:t>
            </a:r>
            <a:endParaRPr lang="en-US" dirty="0"/>
          </a:p>
          <a:p>
            <a:pPr lvl="2"/>
            <a:r>
              <a:rPr lang="en-US" dirty="0"/>
              <a:t>Here </a:t>
            </a:r>
            <a:r>
              <a:rPr lang="el-GR" dirty="0"/>
              <a:t>λ</a:t>
            </a:r>
            <a:r>
              <a:rPr lang="en-US" baseline="30000" dirty="0"/>
              <a:t>k</a:t>
            </a:r>
            <a:r>
              <a:rPr lang="en-US" dirty="0"/>
              <a:t> and </a:t>
            </a:r>
            <a:r>
              <a:rPr lang="en-US" dirty="0" err="1"/>
              <a:t>x</a:t>
            </a:r>
            <a:r>
              <a:rPr lang="en-US" baseline="30000" dirty="0" err="1"/>
              <a:t>k</a:t>
            </a:r>
            <a:r>
              <a:rPr lang="en-US" dirty="0"/>
              <a:t> are the approximate eigenvalue and eigenvector at the kth iteration. Iteration method.</a:t>
            </a:r>
          </a:p>
        </p:txBody>
      </p:sp>
    </p:spTree>
    <p:extLst>
      <p:ext uri="{BB962C8B-B14F-4D97-AF65-F5344CB8AC3E}">
        <p14:creationId xmlns:p14="http://schemas.microsoft.com/office/powerpoint/2010/main" val="14888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Equating Problem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Upper-triangular (lower-triangular) matrix </a:t>
            </a:r>
          </a:p>
          <a:p>
            <a:pPr lvl="1"/>
            <a:r>
              <a:rPr lang="en-US" dirty="0"/>
              <a:t> the elements below (above) the diagonal are all zero.</a:t>
            </a:r>
          </a:p>
          <a:p>
            <a:pPr lvl="1"/>
            <a:r>
              <a:rPr lang="en-US" dirty="0"/>
              <a:t>The simplest scheme for solving matrix problems ( </a:t>
            </a:r>
            <a:r>
              <a:rPr lang="en-US" i="1" dirty="0"/>
              <a:t>Gaussian elimination)</a:t>
            </a:r>
          </a:p>
          <a:p>
            <a:pPr lvl="1"/>
            <a:r>
              <a:rPr lang="en-US" dirty="0"/>
              <a:t>basic matrix operations to transform the coefficient matrix into an upper (lower) triangular first </a:t>
            </a:r>
          </a:p>
          <a:p>
            <a:pPr lvl="1"/>
            <a:r>
              <a:rPr lang="en-US" dirty="0"/>
              <a:t>finds the solution by backward (forward) substitutions.</a:t>
            </a:r>
          </a:p>
        </p:txBody>
      </p:sp>
    </p:spTree>
    <p:extLst>
      <p:ext uri="{BB962C8B-B14F-4D97-AF65-F5344CB8AC3E}">
        <p14:creationId xmlns:p14="http://schemas.microsoft.com/office/powerpoint/2010/main" val="252162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idea of Gaussian elimination</a:t>
            </a:r>
          </a:p>
          <a:p>
            <a:pPr lvl="1"/>
            <a:r>
              <a:rPr lang="en-US" dirty="0"/>
              <a:t> transform the original linear equation set to one that has an upper-triangular or lower-triangular coefficient matrix </a:t>
            </a:r>
            <a:r>
              <a:rPr lang="en-US" altLang="zh-CN" dirty="0"/>
              <a:t>with</a:t>
            </a:r>
            <a:r>
              <a:rPr lang="en-US" dirty="0"/>
              <a:t> the same solution.</a:t>
            </a:r>
          </a:p>
          <a:p>
            <a:r>
              <a:rPr lang="en-US" dirty="0"/>
              <a:t>The final linear equation set:</a:t>
            </a:r>
          </a:p>
          <a:p>
            <a:pPr lvl="1"/>
            <a:r>
              <a:rPr lang="en-US" b="1" dirty="0"/>
              <a:t>A</a:t>
            </a:r>
            <a:r>
              <a:rPr lang="en-US" baseline="30000" dirty="0"/>
              <a:t>(</a:t>
            </a:r>
            <a:r>
              <a:rPr lang="en-US" i="1" baseline="30000" dirty="0"/>
              <a:t>n</a:t>
            </a:r>
            <a:r>
              <a:rPr lang="en-US" baseline="30000" dirty="0"/>
              <a:t>−1)</a:t>
            </a:r>
            <a:r>
              <a:rPr lang="en-US" b="1" dirty="0"/>
              <a:t>x </a:t>
            </a:r>
            <a:r>
              <a:rPr lang="en-US" dirty="0"/>
              <a:t>= </a:t>
            </a:r>
            <a:r>
              <a:rPr lang="en-US" b="1" dirty="0"/>
              <a:t>b</a:t>
            </a:r>
            <a:r>
              <a:rPr lang="en-US" baseline="30000" dirty="0"/>
              <a:t>(</a:t>
            </a:r>
            <a:r>
              <a:rPr lang="en-US" i="1" baseline="30000" dirty="0"/>
              <a:t>n</a:t>
            </a:r>
            <a:r>
              <a:rPr lang="en-US" baseline="30000" dirty="0"/>
              <a:t>−1)</a:t>
            </a:r>
            <a:r>
              <a:rPr lang="en-US" i="1" dirty="0"/>
              <a:t>, with </a:t>
            </a:r>
            <a:r>
              <a:rPr lang="en-US" b="1" dirty="0"/>
              <a:t>A</a:t>
            </a:r>
            <a:r>
              <a:rPr lang="en-US" baseline="30000" dirty="0"/>
              <a:t>(</a:t>
            </a:r>
            <a:r>
              <a:rPr lang="en-US" i="1" baseline="30000" dirty="0"/>
              <a:t>n</a:t>
            </a:r>
            <a:r>
              <a:rPr lang="en-US" baseline="30000" dirty="0"/>
              <a:t>−1)</a:t>
            </a:r>
            <a:r>
              <a:rPr lang="en-US" baseline="-25000" dirty="0"/>
              <a:t> </a:t>
            </a:r>
            <a:r>
              <a:rPr lang="en-US" baseline="-25000" dirty="0" err="1"/>
              <a:t>ij</a:t>
            </a:r>
            <a:r>
              <a:rPr lang="en-US" dirty="0"/>
              <a:t> =0 for </a:t>
            </a:r>
            <a:r>
              <a:rPr lang="en-US" dirty="0" err="1"/>
              <a:t>i</a:t>
            </a:r>
            <a:r>
              <a:rPr lang="en-US" dirty="0"/>
              <a:t> &gt; j.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7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Steepest </a:t>
            </a:r>
            <a:r>
              <a:rPr lang="en-US" dirty="0" smtClean="0"/>
              <a:t>de</a:t>
            </a:r>
            <a:r>
              <a:rPr lang="en-US" altLang="zh-CN" dirty="0" smtClean="0"/>
              <a:t>s</a:t>
            </a:r>
            <a:r>
              <a:rPr lang="en-US" dirty="0" smtClean="0"/>
              <a:t>cent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</a:t>
            </a:r>
            <a:r>
              <a:rPr lang="en-US" dirty="0" smtClean="0"/>
              <a:t>sample </a:t>
            </a:r>
            <a:r>
              <a:rPr lang="en-US" dirty="0"/>
              <a:t>program above, the search process is forced to move along the</a:t>
            </a:r>
          </a:p>
          <a:p>
            <a:pPr marL="0" indent="0">
              <a:buNone/>
            </a:pPr>
            <a:r>
              <a:rPr lang="en-US" dirty="0" smtClean="0"/>
              <a:t>   direction </a:t>
            </a:r>
            <a:r>
              <a:rPr lang="en-US" dirty="0"/>
              <a:t>of descending the function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when looking for a minimum. </a:t>
            </a:r>
            <a:endParaRPr lang="en-US" dirty="0" smtClean="0"/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x</a:t>
            </a:r>
            <a:r>
              <a:rPr lang="en-US" i="1" baseline="-25000" dirty="0"/>
              <a:t>k</a:t>
            </a:r>
            <a:r>
              <a:rPr lang="en-US" i="1" dirty="0" smtClean="0"/>
              <a:t> </a:t>
            </a:r>
            <a:r>
              <a:rPr lang="en-US" dirty="0"/>
              <a:t>+ </a:t>
            </a:r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/>
              <a:t>, the increment </a:t>
            </a:r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/>
              <a:t>has the sign opposite to </a:t>
            </a:r>
            <a:r>
              <a:rPr lang="en-US" i="1" dirty="0" smtClean="0"/>
              <a:t>g’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/>
              <a:t>k</a:t>
            </a:r>
            <a:r>
              <a:rPr lang="en-US" i="1" dirty="0" smtClean="0"/>
              <a:t> </a:t>
            </a:r>
            <a:r>
              <a:rPr lang="en-US" dirty="0"/>
              <a:t>).</a:t>
            </a:r>
          </a:p>
          <a:p>
            <a:r>
              <a:rPr lang="en-US" dirty="0" smtClean="0"/>
              <a:t>An </a:t>
            </a:r>
            <a:r>
              <a:rPr lang="en-US" dirty="0"/>
              <a:t>update scheme can be formulated as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altLang="zh-CN" i="1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x</a:t>
            </a:r>
            <a:r>
              <a:rPr lang="en-US" i="1" baseline="-25000" dirty="0"/>
              <a:t>k</a:t>
            </a:r>
            <a:r>
              <a:rPr lang="en-US" i="1" dirty="0" smtClean="0"/>
              <a:t> </a:t>
            </a:r>
            <a:r>
              <a:rPr lang="en-US" dirty="0"/>
              <a:t>+ </a:t>
            </a:r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x</a:t>
            </a:r>
            <a:r>
              <a:rPr lang="en-US" i="1" baseline="-25000" dirty="0"/>
              <a:t>k</a:t>
            </a:r>
            <a:r>
              <a:rPr lang="en-US" i="1" dirty="0" smtClean="0"/>
              <a:t> </a:t>
            </a:r>
            <a:r>
              <a:rPr lang="en-US" dirty="0"/>
              <a:t>− </a:t>
            </a:r>
            <a:r>
              <a:rPr lang="en-US" i="1" dirty="0" smtClean="0"/>
              <a:t>ag’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/>
              <a:t>)</a:t>
            </a:r>
            <a:r>
              <a:rPr lang="en-US" i="1" dirty="0"/>
              <a:t>, </a:t>
            </a:r>
            <a:endParaRPr lang="en-US" dirty="0"/>
          </a:p>
          <a:p>
            <a:r>
              <a:rPr lang="en-US" i="1" dirty="0" smtClean="0"/>
              <a:t>a </a:t>
            </a:r>
            <a:r>
              <a:rPr lang="en-US" dirty="0" smtClean="0"/>
              <a:t>is </a:t>
            </a:r>
            <a:r>
              <a:rPr lang="en-US" dirty="0"/>
              <a:t>a positive, small, and adjustable parameter.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12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multiply the first equation by −</a:t>
            </a:r>
            <a:r>
              <a:rPr lang="en-US" i="1" dirty="0"/>
              <a:t>A</a:t>
            </a:r>
            <a:r>
              <a:rPr lang="en-US" dirty="0"/>
              <a:t>(0)</a:t>
            </a:r>
            <a:r>
              <a:rPr lang="en-US" i="1" baseline="-25000" dirty="0"/>
              <a:t>i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/A</a:t>
            </a:r>
            <a:r>
              <a:rPr lang="en-US" dirty="0"/>
              <a:t>(0) </a:t>
            </a:r>
            <a:r>
              <a:rPr lang="en-US" baseline="-25000" dirty="0"/>
              <a:t>11</a:t>
            </a:r>
            <a:r>
              <a:rPr lang="en-US" dirty="0"/>
              <a:t> , that is, all the elements of the first row in the coefficient matrix and </a:t>
            </a:r>
            <a:r>
              <a:rPr lang="en-US" i="1" dirty="0"/>
              <a:t>b</a:t>
            </a:r>
            <a:r>
              <a:rPr lang="en-US" dirty="0"/>
              <a:t>(0)</a:t>
            </a:r>
            <a:r>
              <a:rPr lang="en-US" baseline="-25000" dirty="0"/>
              <a:t> 1</a:t>
            </a:r>
            <a:r>
              <a:rPr lang="en-US" dirty="0"/>
              <a:t> , and then add it to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equation for </a:t>
            </a:r>
            <a:r>
              <a:rPr lang="en-US" i="1" dirty="0" err="1"/>
              <a:t>i</a:t>
            </a:r>
            <a:r>
              <a:rPr lang="en-US" i="1" dirty="0"/>
              <a:t> &gt; </a:t>
            </a:r>
            <a:r>
              <a:rPr lang="en-US" dirty="0"/>
              <a:t>1. </a:t>
            </a:r>
          </a:p>
          <a:p>
            <a:r>
              <a:rPr lang="en-US" dirty="0"/>
              <a:t>The first element of every row except the first row in the coefficient matrix is then eliminated.</a:t>
            </a:r>
          </a:p>
          <a:p>
            <a:r>
              <a:rPr lang="en-US" dirty="0"/>
              <a:t>Repeat the procedure from row 2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What potential problems of this algorithm?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70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scheme fails if any of the diagonal elements are zero…</a:t>
            </a:r>
          </a:p>
          <a:p>
            <a:r>
              <a:rPr lang="en-US" dirty="0"/>
              <a:t>Interchange rows or columns to have the elements for divisions being as large as possible.</a:t>
            </a:r>
          </a:p>
          <a:p>
            <a:r>
              <a:rPr lang="en-US" dirty="0"/>
              <a:t>So called pivoting procedure. </a:t>
            </a:r>
          </a:p>
          <a:p>
            <a:r>
              <a:rPr lang="en-US" dirty="0"/>
              <a:t>Partial pivoting: </a:t>
            </a:r>
          </a:p>
          <a:p>
            <a:pPr lvl="1"/>
            <a:r>
              <a:rPr lang="en-US" dirty="0"/>
              <a:t>Search for the pivoting element only from the remaining elements of the given column. </a:t>
            </a:r>
          </a:p>
          <a:p>
            <a:pPr lvl="1"/>
            <a:r>
              <a:rPr lang="en-US" dirty="0"/>
              <a:t>Good compromise of computing speed and accuracy. </a:t>
            </a:r>
          </a:p>
        </p:txBody>
      </p:sp>
    </p:spTree>
    <p:extLst>
      <p:ext uri="{BB962C8B-B14F-4D97-AF65-F5344CB8AC3E}">
        <p14:creationId xmlns:p14="http://schemas.microsoft.com/office/powerpoint/2010/main" val="53331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have to interchange the row in the program</a:t>
            </a:r>
          </a:p>
          <a:p>
            <a:pPr lvl="1"/>
            <a:r>
              <a:rPr lang="en-US" dirty="0"/>
              <a:t>Because it is inefficient.</a:t>
            </a:r>
          </a:p>
          <a:p>
            <a:pPr lvl="1"/>
            <a:r>
              <a:rPr lang="en-US" dirty="0"/>
              <a:t>How do you propose an algorithm to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21709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61284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Method to carry out the partial-pivoting Gaussian</a:t>
            </a:r>
          </a:p>
          <a:p>
            <a:r>
              <a:rPr lang="en-US" b="1" dirty="0"/>
              <a:t>// elimination. Here index[] stores pivoting order.</a:t>
            </a:r>
          </a:p>
          <a:p>
            <a:r>
              <a:rPr lang="en-US" b="1" dirty="0"/>
              <a:t>public static void </a:t>
            </a:r>
            <a:r>
              <a:rPr lang="en-US" b="1" dirty="0" err="1"/>
              <a:t>gaussian</a:t>
            </a:r>
            <a:r>
              <a:rPr lang="en-US" b="1" dirty="0"/>
              <a:t>(double a[][],</a:t>
            </a:r>
          </a:p>
          <a:p>
            <a:r>
              <a:rPr lang="en-US" b="1" dirty="0" err="1"/>
              <a:t>int</a:t>
            </a:r>
            <a:r>
              <a:rPr lang="en-US" b="1" dirty="0"/>
              <a:t> index[]) {</a:t>
            </a:r>
          </a:p>
          <a:p>
            <a:r>
              <a:rPr lang="en-US" b="1" dirty="0" err="1"/>
              <a:t>int</a:t>
            </a:r>
            <a:r>
              <a:rPr lang="en-US" b="1" dirty="0"/>
              <a:t> n = </a:t>
            </a:r>
            <a:r>
              <a:rPr lang="en-US" b="1" dirty="0" err="1"/>
              <a:t>index.length</a:t>
            </a:r>
            <a:r>
              <a:rPr lang="en-US" b="1" dirty="0"/>
              <a:t>;</a:t>
            </a:r>
          </a:p>
          <a:p>
            <a:r>
              <a:rPr lang="en-US" b="1" dirty="0"/>
              <a:t>double c[] = new double[n];</a:t>
            </a:r>
          </a:p>
          <a:p>
            <a:r>
              <a:rPr lang="en-US" b="1" dirty="0"/>
              <a:t>// Initialize the index</a:t>
            </a:r>
          </a:p>
          <a:p>
            <a:r>
              <a:rPr lang="nn-NO" b="1" dirty="0"/>
              <a:t>for (int i=0; i&lt;n; ++i) index[i] = i;</a:t>
            </a:r>
          </a:p>
          <a:p>
            <a:r>
              <a:rPr lang="en-US" b="1" dirty="0"/>
              <a:t>// Find the rescaling factors, one from each row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double c1 = 0;</a:t>
            </a:r>
          </a:p>
          <a:p>
            <a:r>
              <a:rPr lang="en-US" b="1" dirty="0"/>
              <a:t>for (</a:t>
            </a:r>
            <a:r>
              <a:rPr lang="en-US" b="1" dirty="0" err="1"/>
              <a:t>int</a:t>
            </a:r>
            <a:r>
              <a:rPr lang="en-US" b="1" dirty="0"/>
              <a:t> j=0; j&lt;n; ++j) {</a:t>
            </a:r>
          </a:p>
          <a:p>
            <a:r>
              <a:rPr lang="en-US" b="1" dirty="0"/>
              <a:t>double c0 = </a:t>
            </a:r>
            <a:r>
              <a:rPr lang="en-US" b="1" dirty="0" err="1"/>
              <a:t>Math.abs</a:t>
            </a:r>
            <a:r>
              <a:rPr lang="en-US" b="1" dirty="0"/>
              <a:t>(a[</a:t>
            </a:r>
            <a:r>
              <a:rPr lang="en-US" b="1" dirty="0" err="1"/>
              <a:t>i</a:t>
            </a:r>
            <a:r>
              <a:rPr lang="en-US" b="1" dirty="0"/>
              <a:t>][j]);</a:t>
            </a:r>
          </a:p>
          <a:p>
            <a:r>
              <a:rPr lang="en-US" b="1" dirty="0"/>
              <a:t>if (c0 &gt; c1) c1 = c0;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c[</a:t>
            </a:r>
            <a:r>
              <a:rPr lang="en-US" b="1" dirty="0" err="1"/>
              <a:t>i</a:t>
            </a:r>
            <a:r>
              <a:rPr lang="en-US" b="1" dirty="0"/>
              <a:t>] = c1;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4572000" y="7647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Search for the pivoting element from each column</a:t>
            </a:r>
          </a:p>
          <a:p>
            <a:r>
              <a:rPr lang="en-US" b="1" dirty="0" err="1"/>
              <a:t>int</a:t>
            </a:r>
            <a:r>
              <a:rPr lang="en-US" b="1" dirty="0"/>
              <a:t> k = 0;</a:t>
            </a:r>
          </a:p>
          <a:p>
            <a:r>
              <a:rPr lang="en-US" b="1" dirty="0"/>
              <a:t>for (</a:t>
            </a:r>
            <a:r>
              <a:rPr lang="en-US" b="1" dirty="0" err="1"/>
              <a:t>int</a:t>
            </a:r>
            <a:r>
              <a:rPr lang="en-US" b="1" dirty="0"/>
              <a:t> j=0; j&lt;n-1; ++j) {</a:t>
            </a:r>
          </a:p>
          <a:p>
            <a:r>
              <a:rPr lang="en-US" b="1" dirty="0"/>
              <a:t>double pi1 = 0;</a:t>
            </a:r>
          </a:p>
          <a:p>
            <a:r>
              <a:rPr lang="nn-NO" b="1" dirty="0"/>
              <a:t>for (int i=j; i&lt;n; ++i) {</a:t>
            </a:r>
          </a:p>
          <a:p>
            <a:r>
              <a:rPr lang="en-US" b="1" dirty="0"/>
              <a:t>double pi0 = </a:t>
            </a:r>
            <a:r>
              <a:rPr lang="en-US" b="1" dirty="0" err="1"/>
              <a:t>Math.abs</a:t>
            </a:r>
            <a:r>
              <a:rPr lang="en-US" b="1" dirty="0"/>
              <a:t>(a[index[</a:t>
            </a:r>
            <a:r>
              <a:rPr lang="en-US" b="1" dirty="0" err="1"/>
              <a:t>i</a:t>
            </a:r>
            <a:r>
              <a:rPr lang="en-US" b="1" dirty="0"/>
              <a:t>]][j]);</a:t>
            </a:r>
          </a:p>
          <a:p>
            <a:r>
              <a:rPr lang="en-US" b="1" dirty="0"/>
              <a:t>pi0 /= c[index[</a:t>
            </a:r>
            <a:r>
              <a:rPr lang="en-US" b="1" dirty="0" err="1"/>
              <a:t>i</a:t>
            </a:r>
            <a:r>
              <a:rPr lang="en-US" b="1" dirty="0"/>
              <a:t>]];</a:t>
            </a:r>
          </a:p>
          <a:p>
            <a:r>
              <a:rPr lang="en-US" b="1" dirty="0"/>
              <a:t>if (pi0 &gt; pi1) {</a:t>
            </a:r>
          </a:p>
          <a:p>
            <a:r>
              <a:rPr lang="en-US" b="1" dirty="0"/>
              <a:t>pi1 = pi0;</a:t>
            </a:r>
          </a:p>
          <a:p>
            <a:r>
              <a:rPr lang="en-US" b="1" dirty="0"/>
              <a:t>k = </a:t>
            </a:r>
            <a:r>
              <a:rPr lang="en-US" b="1" dirty="0" err="1"/>
              <a:t>i</a:t>
            </a:r>
            <a:r>
              <a:rPr lang="en-US" b="1" dirty="0"/>
              <a:t>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9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65" y="76470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Interchange rows according to the pivoting order</a:t>
            </a:r>
          </a:p>
          <a:p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itmp</a:t>
            </a:r>
            <a:r>
              <a:rPr lang="en-US" b="1" dirty="0"/>
              <a:t> = index[j];</a:t>
            </a:r>
          </a:p>
          <a:p>
            <a:r>
              <a:rPr lang="en-US" b="1" dirty="0"/>
              <a:t>index[j] = index[k];</a:t>
            </a:r>
          </a:p>
          <a:p>
            <a:r>
              <a:rPr lang="en-US" b="1" dirty="0"/>
              <a:t>index[k] = </a:t>
            </a:r>
            <a:r>
              <a:rPr lang="en-US" b="1" dirty="0" err="1"/>
              <a:t>itmp</a:t>
            </a:r>
            <a:r>
              <a:rPr lang="en-US" b="1" dirty="0"/>
              <a:t>;</a:t>
            </a:r>
          </a:p>
          <a:p>
            <a:r>
              <a:rPr lang="nn-NO" b="1" dirty="0"/>
              <a:t>for (int i=j+1; i&lt;n; ++i) {</a:t>
            </a:r>
          </a:p>
          <a:p>
            <a:r>
              <a:rPr lang="en-US" b="1" dirty="0"/>
              <a:t>double </a:t>
            </a:r>
            <a:r>
              <a:rPr lang="en-US" b="1" dirty="0" err="1"/>
              <a:t>pj</a:t>
            </a:r>
            <a:r>
              <a:rPr lang="en-US" b="1" dirty="0"/>
              <a:t> = a[index[</a:t>
            </a:r>
            <a:r>
              <a:rPr lang="en-US" b="1" dirty="0" err="1"/>
              <a:t>i</a:t>
            </a:r>
            <a:r>
              <a:rPr lang="en-US" b="1" dirty="0"/>
              <a:t>]][j]/a[index[j]][j];</a:t>
            </a:r>
          </a:p>
          <a:p>
            <a:r>
              <a:rPr lang="en-US" b="1" dirty="0"/>
              <a:t>// Record pivoting ratios below the diagonal</a:t>
            </a:r>
          </a:p>
          <a:p>
            <a:r>
              <a:rPr lang="en-US" b="1" dirty="0"/>
              <a:t>a[index[</a:t>
            </a:r>
            <a:r>
              <a:rPr lang="en-US" b="1" dirty="0" err="1"/>
              <a:t>i</a:t>
            </a:r>
            <a:r>
              <a:rPr lang="en-US" b="1" dirty="0"/>
              <a:t>]][j] = </a:t>
            </a:r>
            <a:r>
              <a:rPr lang="en-US" b="1" dirty="0" err="1"/>
              <a:t>pj</a:t>
            </a:r>
            <a:r>
              <a:rPr lang="en-US" b="1" dirty="0"/>
              <a:t>;</a:t>
            </a:r>
          </a:p>
          <a:p>
            <a:r>
              <a:rPr lang="en-US" b="1" dirty="0"/>
              <a:t>// Modify other elements accordingly</a:t>
            </a:r>
          </a:p>
          <a:p>
            <a:r>
              <a:rPr lang="en-US" b="1" dirty="0"/>
              <a:t>for (</a:t>
            </a:r>
            <a:r>
              <a:rPr lang="en-US" b="1" dirty="0" err="1"/>
              <a:t>int</a:t>
            </a:r>
            <a:r>
              <a:rPr lang="en-US" b="1" dirty="0"/>
              <a:t> l=j+1; l&lt;n; ++l)</a:t>
            </a:r>
          </a:p>
          <a:p>
            <a:r>
              <a:rPr lang="en-US" b="1" dirty="0"/>
              <a:t>a[index[</a:t>
            </a:r>
            <a:r>
              <a:rPr lang="en-US" b="1" dirty="0" err="1"/>
              <a:t>i</a:t>
            </a:r>
            <a:r>
              <a:rPr lang="en-US" b="1" dirty="0"/>
              <a:t>]][l] -= </a:t>
            </a:r>
            <a:r>
              <a:rPr lang="en-US" b="1" dirty="0" err="1"/>
              <a:t>pj</a:t>
            </a:r>
            <a:r>
              <a:rPr lang="en-US" b="1" dirty="0"/>
              <a:t>*a[index[j]][l];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above method destroys the original matrix. If we want to preserve it, we can</a:t>
            </a:r>
          </a:p>
          <a:p>
            <a:r>
              <a:rPr lang="en-US" dirty="0"/>
              <a:t>just duplicate it</a:t>
            </a:r>
          </a:p>
        </p:txBody>
      </p:sp>
    </p:spTree>
    <p:extLst>
      <p:ext uri="{BB962C8B-B14F-4D97-AF65-F5344CB8AC3E}">
        <p14:creationId xmlns:p14="http://schemas.microsoft.com/office/powerpoint/2010/main" val="625054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Determinant of a matrix</a:t>
            </a:r>
          </a:p>
          <a:p>
            <a:r>
              <a:rPr lang="en-US" dirty="0"/>
              <a:t>The determinant of the original matrix can easily be obtained after we have transformed it into an upper-triangular matrix through Gaussian elimination.</a:t>
            </a:r>
          </a:p>
          <a:p>
            <a:r>
              <a:rPr lang="en-US" dirty="0"/>
              <a:t>the procedure used in the partial-pivoting Gaussian elimination does not change the value of the determinant only its sign</a:t>
            </a:r>
          </a:p>
          <a:p>
            <a:pPr lvl="1"/>
            <a:r>
              <a:rPr lang="en-US" dirty="0"/>
              <a:t>can be fixed with the knowledge of the order of pivoting elements.</a:t>
            </a:r>
          </a:p>
          <a:p>
            <a:r>
              <a:rPr lang="en-US" dirty="0"/>
              <a:t>For an </a:t>
            </a:r>
            <a:r>
              <a:rPr lang="en-US" dirty="0" err="1"/>
              <a:t>uppertriangular</a:t>
            </a:r>
            <a:r>
              <a:rPr lang="en-US" dirty="0"/>
              <a:t> matrix, the determinant is given by the product of all its diagonal elements.</a:t>
            </a:r>
          </a:p>
        </p:txBody>
      </p:sp>
    </p:spTree>
    <p:extLst>
      <p:ext uri="{BB962C8B-B14F-4D97-AF65-F5344CB8AC3E}">
        <p14:creationId xmlns:p14="http://schemas.microsoft.com/office/powerpoint/2010/main" val="56727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47720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An example of evaluating the determinant of a matrix</a:t>
            </a:r>
          </a:p>
          <a:p>
            <a:r>
              <a:rPr lang="en-US" b="1" dirty="0"/>
              <a:t>// via the partial-pivoting Gaussian elimination.</a:t>
            </a:r>
          </a:p>
          <a:p>
            <a:r>
              <a:rPr lang="en-US" b="1" dirty="0"/>
              <a:t>import </a:t>
            </a:r>
            <a:r>
              <a:rPr lang="en-US" b="1" dirty="0" err="1"/>
              <a:t>java.lang</a:t>
            </a:r>
            <a:r>
              <a:rPr lang="en-US" b="1" dirty="0"/>
              <a:t>.*;</a:t>
            </a:r>
          </a:p>
          <a:p>
            <a:r>
              <a:rPr lang="en-US" b="1" dirty="0"/>
              <a:t>public class </a:t>
            </a:r>
            <a:r>
              <a:rPr lang="en-US" b="1" dirty="0" err="1"/>
              <a:t>Det</a:t>
            </a:r>
            <a:r>
              <a:rPr lang="en-US" b="1" dirty="0"/>
              <a:t> {</a:t>
            </a:r>
          </a:p>
          <a:p>
            <a:r>
              <a:rPr lang="en-US" b="1" dirty="0"/>
              <a:t>public static void main(String 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en-US" b="1" dirty="0"/>
              <a:t>double a[][]= {{ 1, -3, 2, -1, -2},</a:t>
            </a:r>
          </a:p>
          <a:p>
            <a:r>
              <a:rPr lang="en-US" b="1" dirty="0"/>
              <a:t>{-2, 2, -1, 2, 3},</a:t>
            </a:r>
          </a:p>
          <a:p>
            <a:r>
              <a:rPr lang="en-US" b="1" dirty="0"/>
              <a:t>{ 3, -3, -2, 1, -1},</a:t>
            </a:r>
          </a:p>
          <a:p>
            <a:r>
              <a:rPr lang="en-US" b="1" dirty="0"/>
              <a:t>{ 1, -2, 1, -3, 2},</a:t>
            </a:r>
          </a:p>
          <a:p>
            <a:r>
              <a:rPr lang="en-US" b="1" dirty="0"/>
              <a:t>{-3, -1, 2, 1, -3}};</a:t>
            </a:r>
          </a:p>
          <a:p>
            <a:r>
              <a:rPr lang="en-US" b="1" dirty="0"/>
              <a:t>double d = </a:t>
            </a:r>
            <a:r>
              <a:rPr lang="en-US" b="1" dirty="0" err="1"/>
              <a:t>det</a:t>
            </a:r>
            <a:r>
              <a:rPr lang="en-US" b="1" dirty="0"/>
              <a:t>(a);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("The determinant is: " + d);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Method to evaluate the determinant of a matrix.</a:t>
            </a:r>
          </a:p>
          <a:p>
            <a:r>
              <a:rPr lang="en-US" b="1" dirty="0"/>
              <a:t>public static double </a:t>
            </a:r>
            <a:r>
              <a:rPr lang="en-US" b="1" dirty="0" err="1"/>
              <a:t>det</a:t>
            </a:r>
            <a:r>
              <a:rPr lang="en-US" b="1" dirty="0"/>
              <a:t>(double a[][]) {</a:t>
            </a:r>
          </a:p>
          <a:p>
            <a:r>
              <a:rPr lang="en-US" b="1" dirty="0" err="1"/>
              <a:t>int</a:t>
            </a:r>
            <a:r>
              <a:rPr lang="en-US" b="1" dirty="0"/>
              <a:t> n = </a:t>
            </a:r>
            <a:r>
              <a:rPr lang="en-US" b="1" dirty="0" err="1"/>
              <a:t>a.length</a:t>
            </a:r>
            <a:r>
              <a:rPr lang="en-US" b="1" dirty="0"/>
              <a:t>;</a:t>
            </a:r>
          </a:p>
          <a:p>
            <a:r>
              <a:rPr lang="en-US" b="1" dirty="0" err="1"/>
              <a:t>int</a:t>
            </a:r>
            <a:r>
              <a:rPr lang="en-US" b="1" dirty="0"/>
              <a:t> index[] = new </a:t>
            </a:r>
            <a:r>
              <a:rPr lang="en-US" b="1" dirty="0" err="1"/>
              <a:t>int</a:t>
            </a:r>
            <a:r>
              <a:rPr lang="en-US" b="1" dirty="0"/>
              <a:t>[n];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4557712" y="-34280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Method to evaluate the determinant of a matrix.</a:t>
            </a:r>
          </a:p>
          <a:p>
            <a:r>
              <a:rPr lang="en-US" b="1" dirty="0"/>
              <a:t>public static double </a:t>
            </a:r>
            <a:r>
              <a:rPr lang="en-US" b="1" dirty="0" err="1"/>
              <a:t>det</a:t>
            </a:r>
            <a:r>
              <a:rPr lang="en-US" b="1" dirty="0"/>
              <a:t>(double a[][]) {</a:t>
            </a:r>
          </a:p>
          <a:p>
            <a:r>
              <a:rPr lang="en-US" b="1" dirty="0" err="1"/>
              <a:t>int</a:t>
            </a:r>
            <a:r>
              <a:rPr lang="en-US" b="1" dirty="0"/>
              <a:t> n = </a:t>
            </a:r>
            <a:r>
              <a:rPr lang="en-US" b="1" dirty="0" err="1"/>
              <a:t>a.length</a:t>
            </a:r>
            <a:r>
              <a:rPr lang="en-US" b="1" dirty="0"/>
              <a:t>;</a:t>
            </a:r>
          </a:p>
          <a:p>
            <a:r>
              <a:rPr lang="en-US" b="1" dirty="0" err="1"/>
              <a:t>int</a:t>
            </a:r>
            <a:r>
              <a:rPr lang="en-US" b="1" dirty="0"/>
              <a:t> index[] = new </a:t>
            </a:r>
            <a:r>
              <a:rPr lang="en-US" b="1" dirty="0" err="1"/>
              <a:t>int</a:t>
            </a:r>
            <a:r>
              <a:rPr lang="en-US" b="1" dirty="0"/>
              <a:t>[n];</a:t>
            </a:r>
          </a:p>
          <a:p>
            <a:r>
              <a:rPr lang="en-US" b="1" dirty="0"/>
              <a:t>// Transform the matrix into an upper triangle</a:t>
            </a:r>
          </a:p>
          <a:p>
            <a:r>
              <a:rPr lang="en-US" b="1" dirty="0" err="1"/>
              <a:t>gaussian</a:t>
            </a:r>
            <a:r>
              <a:rPr lang="en-US" b="1" dirty="0"/>
              <a:t>(a, index);</a:t>
            </a:r>
          </a:p>
          <a:p>
            <a:r>
              <a:rPr lang="en-US" b="1" dirty="0"/>
              <a:t>// Take the product of the diagonal elements</a:t>
            </a:r>
          </a:p>
          <a:p>
            <a:r>
              <a:rPr lang="en-US" b="1" dirty="0"/>
              <a:t>double d = 1;</a:t>
            </a:r>
          </a:p>
          <a:p>
            <a:r>
              <a:rPr lang="nn-NO" b="1" dirty="0"/>
              <a:t>for (int i=0; i&lt;n; ++i) d = d*a[index[i]][i];</a:t>
            </a:r>
          </a:p>
          <a:p>
            <a:r>
              <a:rPr lang="en-US" b="1" dirty="0"/>
              <a:t>// Find the sign of the determinant</a:t>
            </a:r>
          </a:p>
          <a:p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sgn</a:t>
            </a:r>
            <a:r>
              <a:rPr lang="en-US" b="1" dirty="0"/>
              <a:t> = 1;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if (</a:t>
            </a:r>
            <a:r>
              <a:rPr lang="en-US" b="1" dirty="0" err="1"/>
              <a:t>i</a:t>
            </a:r>
            <a:r>
              <a:rPr lang="en-US" b="1" dirty="0"/>
              <a:t> != index[</a:t>
            </a:r>
            <a:r>
              <a:rPr lang="en-US" b="1" dirty="0" err="1"/>
              <a:t>i</a:t>
            </a:r>
            <a:r>
              <a:rPr lang="en-US" b="1" dirty="0"/>
              <a:t>]) {</a:t>
            </a:r>
          </a:p>
          <a:p>
            <a:r>
              <a:rPr lang="en-US" b="1" dirty="0" err="1"/>
              <a:t>sgn</a:t>
            </a:r>
            <a:r>
              <a:rPr lang="en-US" b="1" dirty="0"/>
              <a:t> = -</a:t>
            </a:r>
            <a:r>
              <a:rPr lang="en-US" b="1" dirty="0" err="1"/>
              <a:t>sgn</a:t>
            </a:r>
            <a:r>
              <a:rPr lang="en-US" b="1" dirty="0"/>
              <a:t>;</a:t>
            </a:r>
          </a:p>
          <a:p>
            <a:r>
              <a:rPr lang="en-US" b="1" dirty="0" err="1"/>
              <a:t>int</a:t>
            </a:r>
            <a:r>
              <a:rPr lang="en-US" b="1" dirty="0"/>
              <a:t> j = index[</a:t>
            </a:r>
            <a:r>
              <a:rPr lang="en-US" b="1" dirty="0" err="1"/>
              <a:t>i</a:t>
            </a:r>
            <a:r>
              <a:rPr lang="en-US" b="1" dirty="0"/>
              <a:t>];</a:t>
            </a:r>
          </a:p>
          <a:p>
            <a:r>
              <a:rPr lang="en-US" b="1" dirty="0"/>
              <a:t>index[</a:t>
            </a:r>
            <a:r>
              <a:rPr lang="en-US" b="1" dirty="0" err="1"/>
              <a:t>i</a:t>
            </a:r>
            <a:r>
              <a:rPr lang="en-US" b="1" dirty="0"/>
              <a:t>] = index[j];</a:t>
            </a:r>
          </a:p>
          <a:p>
            <a:r>
              <a:rPr lang="en-US" b="1" dirty="0"/>
              <a:t>index[j] = j;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return </a:t>
            </a:r>
            <a:r>
              <a:rPr lang="en-US" b="1" dirty="0" err="1"/>
              <a:t>sgn</a:t>
            </a:r>
            <a:r>
              <a:rPr lang="en-US" b="1" dirty="0"/>
              <a:t>*d;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public static void </a:t>
            </a:r>
            <a:r>
              <a:rPr lang="en-US" b="1" dirty="0" err="1"/>
              <a:t>gaussian</a:t>
            </a:r>
            <a:r>
              <a:rPr lang="en-US" b="1" dirty="0"/>
              <a:t>(double a[][],</a:t>
            </a:r>
          </a:p>
          <a:p>
            <a:r>
              <a:rPr lang="en-US" b="1" dirty="0" err="1"/>
              <a:t>int</a:t>
            </a:r>
            <a:r>
              <a:rPr lang="en-US" b="1" dirty="0"/>
              <a:t> index[]) {...}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49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linear equation set after transforming its coefficient matrix into an upper-triangular matrix through Gaussian elimination.</a:t>
            </a:r>
          </a:p>
          <a:p>
            <a:r>
              <a:rPr lang="en-US" dirty="0"/>
              <a:t>The solution is then obtained through backward substitutions.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8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Interatomic potential of Ionic crystals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Reference book chapter to read: </a:t>
            </a:r>
            <a:r>
              <a:rPr lang="en-US" dirty="0"/>
              <a:t>Interatomic Potential Models for Ionic </a:t>
            </a:r>
            <a:r>
              <a:rPr lang="en-US" dirty="0" smtClean="0"/>
              <a:t>Materials, by </a:t>
            </a:r>
            <a:r>
              <a:rPr lang="en-US" dirty="0"/>
              <a:t>Julian D. </a:t>
            </a:r>
            <a:r>
              <a:rPr lang="en-US" dirty="0" smtClean="0"/>
              <a:t>Gale, </a:t>
            </a:r>
            <a:r>
              <a:rPr lang="en-US" dirty="0" smtClean="0">
                <a:hlinkClick r:id="rId2"/>
              </a:rPr>
              <a:t>Handbook </a:t>
            </a:r>
            <a:r>
              <a:rPr lang="en-US" dirty="0">
                <a:hlinkClick r:id="rId2"/>
              </a:rPr>
              <a:t>of Materials </a:t>
            </a:r>
            <a:r>
              <a:rPr lang="en-US" dirty="0" smtClean="0">
                <a:hlinkClick r:id="rId2"/>
              </a:rPr>
              <a:t>Modeling</a:t>
            </a:r>
            <a:r>
              <a:rPr lang="en-US" dirty="0" smtClean="0"/>
              <a:t>, pp 479-497.</a:t>
            </a:r>
          </a:p>
          <a:p>
            <a:pPr fontAlgn="base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90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Ionic </a:t>
            </a:r>
            <a:r>
              <a:rPr lang="en-US" dirty="0" smtClean="0"/>
              <a:t>materials: </a:t>
            </a:r>
          </a:p>
          <a:p>
            <a:r>
              <a:rPr lang="en-US" dirty="0" smtClean="0"/>
              <a:t>in </a:t>
            </a:r>
            <a:r>
              <a:rPr lang="en-US" dirty="0"/>
              <a:t>many key technological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solid </a:t>
            </a:r>
            <a:r>
              <a:rPr lang="en-US" dirty="0"/>
              <a:t>state batteries </a:t>
            </a:r>
            <a:endParaRPr lang="en-US" dirty="0" smtClean="0"/>
          </a:p>
          <a:p>
            <a:pPr lvl="1"/>
            <a:r>
              <a:rPr lang="en-US" dirty="0" smtClean="0"/>
              <a:t>fuel </a:t>
            </a:r>
            <a:r>
              <a:rPr lang="en-US" dirty="0"/>
              <a:t>cells, </a:t>
            </a:r>
            <a:endParaRPr lang="en-US" dirty="0" smtClean="0"/>
          </a:p>
          <a:p>
            <a:pPr lvl="1"/>
            <a:r>
              <a:rPr lang="en-US" dirty="0" smtClean="0"/>
              <a:t>nuclear </a:t>
            </a:r>
            <a:r>
              <a:rPr lang="en-US" dirty="0"/>
              <a:t>waste </a:t>
            </a:r>
            <a:r>
              <a:rPr lang="en-US" dirty="0" smtClean="0"/>
              <a:t>immobilization</a:t>
            </a:r>
          </a:p>
          <a:p>
            <a:pPr lvl="1"/>
            <a:r>
              <a:rPr lang="en-US" dirty="0" smtClean="0"/>
              <a:t>industrial </a:t>
            </a:r>
            <a:r>
              <a:rPr lang="en-US" dirty="0"/>
              <a:t>heterogeneous </a:t>
            </a:r>
            <a:r>
              <a:rPr lang="en-US" dirty="0" smtClean="0"/>
              <a:t>catalysis</a:t>
            </a:r>
          </a:p>
          <a:p>
            <a:r>
              <a:rPr lang="en-US" dirty="0" smtClean="0"/>
              <a:t>A </a:t>
            </a:r>
            <a:r>
              <a:rPr lang="en-US" dirty="0"/>
              <a:t>long history of computer simulation of their structure and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understand the materials science of these systems at the atomic level.</a:t>
            </a:r>
          </a:p>
        </p:txBody>
      </p:sp>
    </p:spTree>
    <p:extLst>
      <p:ext uri="{BB962C8B-B14F-4D97-AF65-F5344CB8AC3E}">
        <p14:creationId xmlns:p14="http://schemas.microsoft.com/office/powerpoint/2010/main" val="212544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a multivariable case</a:t>
            </a:r>
          </a:p>
          <a:p>
            <a:r>
              <a:rPr lang="en-US" b="1" dirty="0"/>
              <a:t>X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b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b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a</a:t>
            </a:r>
            <a:r>
              <a:rPr lang="en-US" b="1" i="1" dirty="0" err="1"/>
              <a:t>∇</a:t>
            </a:r>
            <a:r>
              <a:rPr lang="en-US" i="1" dirty="0" err="1"/>
              <a:t>g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dirty="0"/>
              <a:t>|</a:t>
            </a:r>
            <a:r>
              <a:rPr lang="en-US" b="1" i="1" dirty="0"/>
              <a:t>∇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)|</a:t>
            </a:r>
            <a:r>
              <a:rPr lang="en-US" i="1" dirty="0"/>
              <a:t>, </a:t>
            </a:r>
            <a:endParaRPr lang="en-US" dirty="0"/>
          </a:p>
          <a:p>
            <a:r>
              <a:rPr lang="en-US" dirty="0"/>
              <a:t>where </a:t>
            </a:r>
            <a:r>
              <a:rPr lang="en-US" b="1" dirty="0"/>
              <a:t>x </a:t>
            </a:r>
            <a:r>
              <a:rPr lang="en-US" dirty="0"/>
              <a:t>= (</a:t>
            </a:r>
            <a:r>
              <a:rPr lang="en-US" i="1" dirty="0"/>
              <a:t>x</a:t>
            </a:r>
            <a:r>
              <a:rPr lang="en-US" dirty="0"/>
              <a:t>1</a:t>
            </a:r>
            <a:r>
              <a:rPr lang="en-US" i="1" dirty="0"/>
              <a:t>, x</a:t>
            </a:r>
            <a:r>
              <a:rPr lang="en-US" dirty="0"/>
              <a:t>2</a:t>
            </a:r>
            <a:r>
              <a:rPr lang="en-US" i="1" dirty="0"/>
              <a:t>, . . . , x</a:t>
            </a:r>
            <a:r>
              <a:rPr lang="en-US" i="1" baseline="-25000" dirty="0"/>
              <a:t>l</a:t>
            </a:r>
            <a:r>
              <a:rPr lang="en-US" i="1" dirty="0"/>
              <a:t> </a:t>
            </a:r>
            <a:r>
              <a:rPr lang="en-US" dirty="0"/>
              <a:t>) and </a:t>
            </a:r>
            <a:r>
              <a:rPr lang="en-US" b="1" i="1" dirty="0"/>
              <a:t>∇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(</a:t>
            </a:r>
            <a:r>
              <a:rPr lang="en-US" i="1" dirty="0"/>
              <a:t>∂g/∂x</a:t>
            </a:r>
            <a:r>
              <a:rPr lang="en-US" dirty="0"/>
              <a:t>1</a:t>
            </a:r>
            <a:r>
              <a:rPr lang="en-US" i="1" dirty="0"/>
              <a:t>, ∂g/∂x</a:t>
            </a:r>
            <a:r>
              <a:rPr lang="en-US" dirty="0"/>
              <a:t>2</a:t>
            </a:r>
            <a:r>
              <a:rPr lang="en-US" i="1" dirty="0"/>
              <a:t>, . . . , ∂g/∂xl </a:t>
            </a:r>
            <a:r>
              <a:rPr lang="en-US" dirty="0"/>
              <a:t>).</a:t>
            </a:r>
          </a:p>
          <a:p>
            <a:r>
              <a:rPr lang="en-US" dirty="0"/>
              <a:t>Note that step </a:t>
            </a:r>
            <a:r>
              <a:rPr lang="en-US" b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here is scaled by |</a:t>
            </a:r>
            <a:r>
              <a:rPr lang="en-US" b="1" i="1" dirty="0"/>
              <a:t>∇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)| and is forced to move toward the</a:t>
            </a:r>
          </a:p>
          <a:p>
            <a:pPr marL="0" indent="0">
              <a:buNone/>
            </a:pPr>
            <a:r>
              <a:rPr lang="en-US" dirty="0"/>
              <a:t>       direction of the steepest descent. =&gt; </a:t>
            </a:r>
            <a:r>
              <a:rPr lang="en-US" i="1" dirty="0"/>
              <a:t>steepest descent method</a:t>
            </a:r>
            <a:r>
              <a:rPr lang="en-US" dirty="0"/>
              <a:t>. </a:t>
            </a:r>
          </a:p>
          <a:p>
            <a:r>
              <a:rPr lang="en-US" dirty="0"/>
              <a:t>One example: an implementation of such a scheme to</a:t>
            </a:r>
          </a:p>
          <a:p>
            <a:pPr marL="0" indent="0">
              <a:buNone/>
            </a:pPr>
            <a:r>
              <a:rPr lang="en-US" dirty="0"/>
              <a:t>search for the minimum of the function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 (</a:t>
            </a:r>
            <a:r>
              <a:rPr lang="en-US" i="1" dirty="0"/>
              <a:t>x </a:t>
            </a:r>
            <a:r>
              <a:rPr lang="en-US" dirty="0"/>
              <a:t>− 1</a:t>
            </a:r>
            <a:r>
              <a:rPr lang="en-US" dirty="0" smtClean="0"/>
              <a:t>) 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i="1" dirty="0" err="1"/>
              <a:t>exp</a:t>
            </a:r>
            <a:r>
              <a:rPr lang="en-US" i="1" dirty="0"/>
              <a:t>(</a:t>
            </a:r>
            <a:r>
              <a:rPr lang="en-US" dirty="0"/>
              <a:t>−</a:t>
            </a:r>
            <a:r>
              <a:rPr lang="en-US" i="1" dirty="0" smtClean="0"/>
              <a:t>y</a:t>
            </a:r>
            <a:r>
              <a:rPr lang="en-US" baseline="30000" dirty="0" smtClean="0"/>
              <a:t>2</a:t>
            </a:r>
            <a:r>
              <a:rPr lang="en-US" dirty="0"/>
              <a:t>) +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y </a:t>
            </a:r>
            <a:r>
              <a:rPr lang="en-US" dirty="0"/>
              <a:t>+ 2) </a:t>
            </a:r>
            <a:r>
              <a:rPr lang="en-US" i="1" dirty="0" err="1"/>
              <a:t>exp</a:t>
            </a:r>
            <a:r>
              <a:rPr lang="en-US" i="1" dirty="0"/>
              <a:t>(</a:t>
            </a:r>
            <a:r>
              <a:rPr lang="en-US" dirty="0"/>
              <a:t>−</a:t>
            </a:r>
            <a:r>
              <a:rPr lang="en-US" dirty="0" smtClean="0"/>
              <a:t>2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/>
              <a:t>) around </a:t>
            </a:r>
            <a:r>
              <a:rPr lang="en-US" i="1" dirty="0"/>
              <a:t>x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1 and </a:t>
            </a:r>
            <a:r>
              <a:rPr lang="en-US" i="1" dirty="0"/>
              <a:t>y </a:t>
            </a:r>
            <a:r>
              <a:rPr lang="en-US" dirty="0"/>
              <a:t>= −1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any arbitrary physical problem, how do we choose the starting point for the search?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49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binary compound is composed of two elements with very different </a:t>
            </a:r>
            <a:r>
              <a:rPr lang="en-US" dirty="0" err="1"/>
              <a:t>electronegativities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is the case for oxides and halides in particular,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it is convenient to regard it as being an ionic solid. </a:t>
            </a:r>
          </a:p>
          <a:p>
            <a:r>
              <a:rPr lang="en-US" dirty="0" smtClean="0"/>
              <a:t>A </a:t>
            </a:r>
            <a:r>
              <a:rPr lang="en-US" dirty="0"/>
              <a:t>result of charge transfer </a:t>
            </a:r>
            <a:endParaRPr lang="en-US" dirty="0" smtClean="0"/>
          </a:p>
          <a:p>
            <a:pPr lvl="1"/>
            <a:r>
              <a:rPr lang="en-US" dirty="0" smtClean="0"/>
              <a:t>from </a:t>
            </a:r>
            <a:r>
              <a:rPr lang="en-US" dirty="0"/>
              <a:t>one element to the other,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dominant binding force between particles is the Coulombic attraction between opposite charges. </a:t>
            </a:r>
            <a:endParaRPr lang="en-US" dirty="0" smtClean="0"/>
          </a:p>
          <a:p>
            <a:r>
              <a:rPr lang="en-US" dirty="0" smtClean="0"/>
              <a:t>Close-packed</a:t>
            </a:r>
            <a:r>
              <a:rPr lang="en-US" dirty="0"/>
              <a:t>, dense structures that show no strong directionality in the bonding.</a:t>
            </a:r>
          </a:p>
        </p:txBody>
      </p:sp>
    </p:spTree>
    <p:extLst>
      <p:ext uri="{BB962C8B-B14F-4D97-AF65-F5344CB8AC3E}">
        <p14:creationId xmlns:p14="http://schemas.microsoft.com/office/powerpoint/2010/main" val="1246147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Imagining an ionic solid as being composed of cations and </a:t>
            </a:r>
            <a:r>
              <a:rPr lang="en-US" dirty="0" smtClean="0"/>
              <a:t>anions</a:t>
            </a:r>
          </a:p>
          <a:p>
            <a:r>
              <a:rPr lang="en-US" dirty="0" smtClean="0"/>
              <a:t>Coulombic </a:t>
            </a:r>
            <a:r>
              <a:rPr lang="en-US" dirty="0"/>
              <a:t>attraction between ions of opposite charge, with a corresponding repulsive force between those of like nature.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ions are arranged such that the closest </a:t>
            </a:r>
            <a:r>
              <a:rPr lang="en-US" dirty="0" err="1"/>
              <a:t>neighbours</a:t>
            </a:r>
            <a:r>
              <a:rPr lang="en-US" dirty="0"/>
              <a:t> are of opposite sign, this gives rise to a strong net attractive energy that will tend to contract the solid in order to lower the energy.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233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must be a counterbalancing repulsive force.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arises from the overlap of the electron densities of two ions, regardless of the sign of their charge, and has its origin in the Pauli repulsion between electrons.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we can write the breakdown of the two-body energy in general terms as:</a:t>
            </a:r>
          </a:p>
          <a:p>
            <a:r>
              <a:rPr lang="en-US" dirty="0" err="1"/>
              <a:t>U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-25000" dirty="0" err="1"/>
              <a:t>Coulomb</a:t>
            </a:r>
            <a:r>
              <a:rPr lang="en-US" baseline="-25000" dirty="0"/>
              <a:t> </a:t>
            </a:r>
            <a:r>
              <a:rPr lang="en-US" baseline="-25000" dirty="0" err="1"/>
              <a:t>ij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U</a:t>
            </a:r>
            <a:r>
              <a:rPr lang="en-US" baseline="-25000" dirty="0" err="1"/>
              <a:t>repulsive</a:t>
            </a:r>
            <a:r>
              <a:rPr lang="en-US" baseline="-25000" dirty="0"/>
              <a:t> 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4589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U</a:t>
            </a:r>
            <a:r>
              <a:rPr lang="en-US" baseline="-25000" dirty="0" err="1"/>
              <a:t>Coulomb</a:t>
            </a:r>
            <a:r>
              <a:rPr lang="en-US" baseline="-25000" dirty="0"/>
              <a:t> 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q</a:t>
            </a:r>
            <a:r>
              <a:rPr lang="en-US" baseline="-25000" dirty="0" err="1"/>
              <a:t>i</a:t>
            </a:r>
            <a:r>
              <a:rPr lang="en-US" dirty="0" err="1"/>
              <a:t>q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smtClean="0"/>
              <a:t>/4</a:t>
            </a:r>
            <a:r>
              <a:rPr lang="el-GR" dirty="0" smtClean="0"/>
              <a:t>πε</a:t>
            </a:r>
            <a:r>
              <a:rPr lang="el-GR" baseline="-25000" dirty="0" smtClean="0"/>
              <a:t>0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ij</a:t>
            </a:r>
            <a:endParaRPr lang="en-US" baseline="-25000" dirty="0"/>
          </a:p>
          <a:p>
            <a:r>
              <a:rPr lang="en-US" dirty="0" smtClean="0"/>
              <a:t>The </a:t>
            </a:r>
            <a:r>
              <a:rPr lang="en-US" dirty="0"/>
              <a:t>electrostatic energy </a:t>
            </a:r>
            <a:r>
              <a:rPr lang="en-US" dirty="0" smtClean="0"/>
              <a:t>is </a:t>
            </a:r>
            <a:r>
              <a:rPr lang="en-US" dirty="0"/>
              <a:t>actually the most difficult to evaluate. </a:t>
            </a:r>
            <a:endParaRPr lang="en-US" dirty="0" smtClean="0"/>
          </a:p>
          <a:p>
            <a:r>
              <a:rPr lang="en-US" dirty="0" smtClean="0"/>
              <a:t>Easy </a:t>
            </a:r>
            <a:r>
              <a:rPr lang="en-US" dirty="0"/>
              <a:t>to write down that the electrostatic energy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sum over all pairwise interactions, including all periodic images of the unit cell,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complication arises because the sum must be truncated for actual </a:t>
            </a:r>
            <a:r>
              <a:rPr lang="en-US" dirty="0" smtClean="0"/>
              <a:t>computation! </a:t>
            </a:r>
            <a:endParaRPr lang="en-US" dirty="0" smtClean="0"/>
          </a:p>
          <a:p>
            <a:pPr lvl="1"/>
            <a:r>
              <a:rPr lang="en-US" dirty="0" smtClean="0"/>
              <a:t>Truncation problem.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3511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Unfortunately, the summation is an example of a conditionally convergent series, i.e., the value of the sum depends on how the truncation is made.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reason for this can be understood by considering the interactions of a single ion with all other ions within a given radius, 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convergence of the energy of interaction, U</a:t>
            </a:r>
            <a:r>
              <a:rPr lang="en-US" baseline="-25000" dirty="0"/>
              <a:t>r tot</a:t>
            </a:r>
            <a:r>
              <a:rPr lang="en-US" dirty="0"/>
              <a:t>, is given by the number of interactions, </a:t>
            </a:r>
            <a:r>
              <a:rPr lang="en-US" dirty="0" err="1"/>
              <a:t>N</a:t>
            </a:r>
            <a:r>
              <a:rPr lang="en-US" baseline="-25000" dirty="0" err="1"/>
              <a:t>r</a:t>
            </a:r>
            <a:r>
              <a:rPr lang="en-US" dirty="0"/>
              <a:t>, multiplied by the magnitude of the interaction, U</a:t>
            </a:r>
            <a:r>
              <a:rPr lang="en-US" baseline="-25000" dirty="0"/>
              <a:t>r</a:t>
            </a:r>
            <a:r>
              <a:rPr lang="en-US" dirty="0"/>
              <a:t>: </a:t>
            </a:r>
            <a:r>
              <a:rPr lang="en-US" dirty="0" smtClean="0"/>
              <a:t>    U</a:t>
            </a:r>
            <a:r>
              <a:rPr lang="en-US" baseline="-25000" dirty="0" smtClean="0"/>
              <a:t>r </a:t>
            </a:r>
            <a:r>
              <a:rPr lang="en-US" baseline="-25000" dirty="0"/>
              <a:t>tot</a:t>
            </a:r>
            <a:r>
              <a:rPr lang="en-US" dirty="0"/>
              <a:t> =  </a:t>
            </a:r>
            <a:r>
              <a:rPr lang="el-GR" dirty="0" smtClean="0"/>
              <a:t>Σ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r</a:t>
            </a:r>
            <a:r>
              <a:rPr lang="en-US" dirty="0" err="1" smtClean="0"/>
              <a:t>U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r>
              <a:rPr lang="en-US" dirty="0"/>
              <a:t>One </a:t>
            </a:r>
            <a:r>
              <a:rPr lang="en-US" dirty="0" smtClean="0"/>
              <a:t>Question: Which goes up fast in ionic potential and why?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65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r increases, the number of interactions rises in proportion to the surface area of the cut-off sphere: </a:t>
            </a:r>
            <a:r>
              <a:rPr lang="en-US" dirty="0" err="1"/>
              <a:t>N</a:t>
            </a:r>
            <a:r>
              <a:rPr lang="en-US" baseline="-25000" dirty="0" err="1"/>
              <a:t>r</a:t>
            </a:r>
            <a:r>
              <a:rPr lang="en-US" dirty="0"/>
              <a:t> ∝ 4πr </a:t>
            </a:r>
            <a:r>
              <a:rPr lang="en-US" baseline="30000" dirty="0"/>
              <a:t>2</a:t>
            </a:r>
            <a:r>
              <a:rPr lang="en-US" dirty="0"/>
              <a:t> 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interaction itself only decreases as the inverse power of </a:t>
            </a:r>
            <a:r>
              <a:rPr lang="en-US" dirty="0" smtClean="0"/>
              <a:t>r</a:t>
            </a:r>
          </a:p>
          <a:p>
            <a:r>
              <a:rPr lang="en-US" dirty="0" smtClean="0"/>
              <a:t>Consequently</a:t>
            </a:r>
            <a:r>
              <a:rPr lang="en-US" dirty="0"/>
              <a:t>, the magnitude of interaction potentially increases as the cut-off radius is extended.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fact that the magnitude converges in practice relies on the fact that there is cancelation between interactions with cations and anions.</a:t>
            </a:r>
          </a:p>
        </p:txBody>
      </p:sp>
    </p:spTree>
    <p:extLst>
      <p:ext uri="{BB962C8B-B14F-4D97-AF65-F5344CB8AC3E}">
        <p14:creationId xmlns:p14="http://schemas.microsoft.com/office/powerpoint/2010/main" val="1104788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turns out that the electrostatic energy of a system actually depends on the macroscopic state of a crystal due to the long-ranged effect of Coulomb fields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is not purely a property of the bulk crystal, but also depends, in general, on the nature of the surfaces and of the crystal </a:t>
            </a:r>
            <a:r>
              <a:rPr lang="en-US" dirty="0" smtClean="0"/>
              <a:t>morphology. </a:t>
            </a:r>
          </a:p>
          <a:p>
            <a:r>
              <a:rPr lang="en-US" dirty="0" smtClean="0"/>
              <a:t>To </a:t>
            </a:r>
            <a:r>
              <a:rPr lang="en-US" dirty="0"/>
              <a:t>make it feasible to define an electrostatic energy that is useful for the simulation of ionic materials, it is conventional to impose two conditions on the Coulomb summation:</a:t>
            </a:r>
          </a:p>
        </p:txBody>
      </p:sp>
    </p:spTree>
    <p:extLst>
      <p:ext uri="{BB962C8B-B14F-4D97-AF65-F5344CB8AC3E}">
        <p14:creationId xmlns:p14="http://schemas.microsoft.com/office/powerpoint/2010/main" val="3780911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sum of the charges within the system must be equal to </a:t>
            </a:r>
            <a:r>
              <a:rPr lang="en-US" dirty="0" smtClean="0"/>
              <a:t>zero</a:t>
            </a:r>
          </a:p>
          <a:p>
            <a:r>
              <a:rPr lang="en-US" dirty="0"/>
              <a:t>The total dipole moment of the system in all directions must also be equal to </a:t>
            </a:r>
            <a:r>
              <a:rPr lang="en-US" dirty="0" smtClean="0"/>
              <a:t>zero</a:t>
            </a:r>
          </a:p>
          <a:p>
            <a:r>
              <a:rPr lang="en-US" dirty="0"/>
              <a:t>If these conditions are satisfied, the electrostatic energy will always converge to the same value as the cut-off radius is incremented.</a:t>
            </a:r>
          </a:p>
        </p:txBody>
      </p:sp>
    </p:spTree>
    <p:extLst>
      <p:ext uri="{BB962C8B-B14F-4D97-AF65-F5344CB8AC3E}">
        <p14:creationId xmlns:p14="http://schemas.microsoft.com/office/powerpoint/2010/main" val="537721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also the issue of how rapidly the sum converges,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it is required that the calculation be fast for numerical evaluation.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far the dominant approach to evaluating the electrostatic energy is through the use of the summation method due to </a:t>
            </a:r>
            <a:r>
              <a:rPr lang="en-US" dirty="0" smtClean="0"/>
              <a:t>Ewald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which aims to accelerate the convergence by partially transforming the expression into reciprocal space.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details of the derivation </a:t>
            </a:r>
            <a:r>
              <a:rPr lang="en-US" dirty="0" smtClean="0"/>
              <a:t>can </a:t>
            </a:r>
            <a:r>
              <a:rPr lang="en-US" dirty="0"/>
              <a:t>be found </a:t>
            </a:r>
            <a:r>
              <a:rPr lang="en-US" dirty="0" smtClean="0"/>
              <a:t>in Kittel’s textbook on solid state physics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 I just listed the basic idea of Ewald summation.</a:t>
            </a:r>
          </a:p>
          <a:p>
            <a:pPr lvl="1"/>
            <a:r>
              <a:rPr lang="en-US" dirty="0" smtClean="0"/>
              <a:t>Do not worry, I do not require you to implement </a:t>
            </a:r>
            <a:r>
              <a:rPr lang="en-US" dirty="0" err="1" smtClean="0"/>
              <a:t>Eward</a:t>
            </a:r>
            <a:r>
              <a:rPr lang="en-US" dirty="0" smtClean="0"/>
              <a:t> summation.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84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Ewald’s approach, a Gaussian charge distribution of equal magnitude, but opposite sign, is placed at the position of every ion in the crystal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Because </a:t>
            </a:r>
            <a:r>
              <a:rPr lang="en-US" dirty="0"/>
              <a:t>the charges cancel, all but for the contribution from the differing </a:t>
            </a:r>
            <a:r>
              <a:rPr lang="en-US" dirty="0" smtClean="0"/>
              <a:t> shape </a:t>
            </a:r>
            <a:r>
              <a:rPr lang="en-US" dirty="0"/>
              <a:t>of the distribution,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resulting electrostatic interaction between ions is now rapidly convergent when summed out in real space and converges to the energy </a:t>
            </a:r>
            <a:r>
              <a:rPr lang="en-US" dirty="0" err="1"/>
              <a:t>U</a:t>
            </a:r>
            <a:r>
              <a:rPr lang="en-US" baseline="-25000" dirty="0" err="1"/>
              <a:t>real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recover the original electrostatic energy it is then necessary to compute two further terms. </a:t>
            </a:r>
          </a:p>
        </p:txBody>
      </p:sp>
    </p:spTree>
    <p:extLst>
      <p:ext uri="{BB962C8B-B14F-4D97-AF65-F5344CB8AC3E}">
        <p14:creationId xmlns:p14="http://schemas.microsoft.com/office/powerpoint/2010/main" val="43352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33265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An example of searching for a minimum of a multivariable</a:t>
            </a:r>
          </a:p>
          <a:p>
            <a:r>
              <a:rPr lang="en-US" b="1" dirty="0"/>
              <a:t>// function through the steepest-descent method.</a:t>
            </a:r>
          </a:p>
          <a:p>
            <a:r>
              <a:rPr lang="en-US" b="1" dirty="0"/>
              <a:t>import </a:t>
            </a:r>
            <a:r>
              <a:rPr lang="en-US" b="1" dirty="0" err="1"/>
              <a:t>java.lang</a:t>
            </a:r>
            <a:r>
              <a:rPr lang="en-US" b="1" dirty="0"/>
              <a:t>.*;</a:t>
            </a:r>
          </a:p>
          <a:p>
            <a:r>
              <a:rPr lang="en-US" b="1" dirty="0"/>
              <a:t>public class Minimum </a:t>
            </a:r>
            <a:r>
              <a:rPr lang="en-US" b="1" dirty="0" smtClean="0"/>
              <a:t>{</a:t>
            </a:r>
          </a:p>
          <a:p>
            <a:r>
              <a:rPr lang="en-US" b="1" dirty="0"/>
              <a:t>public static void main(String 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it-IT" b="1" dirty="0"/>
              <a:t>double del = 1e-6, a = 0.1;</a:t>
            </a:r>
          </a:p>
          <a:p>
            <a:r>
              <a:rPr lang="en-US" b="1" dirty="0"/>
              <a:t>double x[] = new double[2];</a:t>
            </a:r>
          </a:p>
          <a:p>
            <a:r>
              <a:rPr lang="en-US" b="1" dirty="0"/>
              <a:t>x[0] = 0.1;</a:t>
            </a:r>
          </a:p>
          <a:p>
            <a:r>
              <a:rPr lang="en-US" b="1" dirty="0"/>
              <a:t>x[1] = -1;</a:t>
            </a:r>
          </a:p>
          <a:p>
            <a:r>
              <a:rPr lang="en-US" b="1" dirty="0" err="1"/>
              <a:t>steepestDescent</a:t>
            </a:r>
            <a:r>
              <a:rPr lang="en-US" b="1" dirty="0"/>
              <a:t>(x, a, del);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("The minimum is at"</a:t>
            </a:r>
          </a:p>
          <a:p>
            <a:r>
              <a:rPr lang="en-US" b="1" dirty="0"/>
              <a:t>+ " x= " + x[0] +", y= " +x[1]);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Method to carry out the steepest-descent search.</a:t>
            </a:r>
          </a:p>
          <a:p>
            <a:r>
              <a:rPr lang="en-US" b="1" dirty="0"/>
              <a:t>public static void </a:t>
            </a:r>
            <a:r>
              <a:rPr lang="en-US" b="1" dirty="0" err="1"/>
              <a:t>steepestDescent</a:t>
            </a:r>
            <a:r>
              <a:rPr lang="en-US" b="1" dirty="0"/>
              <a:t>(double x[],</a:t>
            </a:r>
          </a:p>
          <a:p>
            <a:r>
              <a:rPr lang="en-US" b="1" dirty="0"/>
              <a:t>double a, double del) {</a:t>
            </a:r>
          </a:p>
          <a:p>
            <a:r>
              <a:rPr lang="en-US" b="1" dirty="0" err="1"/>
              <a:t>int</a:t>
            </a:r>
            <a:r>
              <a:rPr lang="en-US" b="1" dirty="0"/>
              <a:t> n = </a:t>
            </a:r>
            <a:r>
              <a:rPr lang="en-US" b="1" dirty="0" err="1"/>
              <a:t>x.length</a:t>
            </a:r>
            <a:r>
              <a:rPr lang="en-US" b="1" dirty="0"/>
              <a:t>;</a:t>
            </a:r>
          </a:p>
          <a:p>
            <a:r>
              <a:rPr lang="en-US" b="1" dirty="0"/>
              <a:t>double h = 1e-6;</a:t>
            </a:r>
          </a:p>
          <a:p>
            <a:r>
              <a:rPr lang="en-US" b="1" dirty="0"/>
              <a:t>double g0 = g(x</a:t>
            </a:r>
            <a:r>
              <a:rPr lang="en-US" b="1" dirty="0" smtClean="0"/>
              <a:t>);</a:t>
            </a:r>
            <a:endParaRPr lang="en-US" b="1" dirty="0"/>
          </a:p>
        </p:txBody>
      </p:sp>
      <p:sp>
        <p:nvSpPr>
          <p:cNvPr id="5" name="矩形 4"/>
          <p:cNvSpPr/>
          <p:nvPr/>
        </p:nvSpPr>
        <p:spPr>
          <a:xfrm>
            <a:off x="4559878" y="33265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double fi[] = new double[n];</a:t>
            </a:r>
          </a:p>
          <a:p>
            <a:r>
              <a:rPr lang="en-US" b="1" dirty="0"/>
              <a:t>fi = f(x, h);</a:t>
            </a:r>
          </a:p>
          <a:p>
            <a:r>
              <a:rPr lang="en-US" b="1" dirty="0"/>
              <a:t>double dg = 0;</a:t>
            </a:r>
          </a:p>
          <a:p>
            <a:r>
              <a:rPr lang="nn-NO" b="1" dirty="0"/>
              <a:t>for (int i=0; i&lt;n; ++i) dg += fi[i]*fi[i];</a:t>
            </a:r>
          </a:p>
          <a:p>
            <a:r>
              <a:rPr lang="en-US" b="1" dirty="0"/>
              <a:t>dg = </a:t>
            </a:r>
            <a:r>
              <a:rPr lang="en-US" b="1" dirty="0" err="1"/>
              <a:t>Math.sqrt</a:t>
            </a:r>
            <a:r>
              <a:rPr lang="en-US" b="1" dirty="0"/>
              <a:t>(dg);</a:t>
            </a:r>
          </a:p>
          <a:p>
            <a:r>
              <a:rPr lang="en-US" b="1" dirty="0"/>
              <a:t>double b = a/dg;</a:t>
            </a:r>
          </a:p>
          <a:p>
            <a:r>
              <a:rPr lang="en-US" b="1" dirty="0"/>
              <a:t>while (dg &gt; del) {</a:t>
            </a:r>
          </a:p>
          <a:p>
            <a:r>
              <a:rPr lang="nn-NO" b="1" dirty="0"/>
              <a:t>for (int i=0; i&lt;n; ++i) x[i] -= b*fi[i];</a:t>
            </a:r>
          </a:p>
          <a:p>
            <a:r>
              <a:rPr lang="en-US" b="1" dirty="0"/>
              <a:t>h /= 2;</a:t>
            </a:r>
          </a:p>
          <a:p>
            <a:r>
              <a:rPr lang="en-US" b="1" dirty="0"/>
              <a:t>fi = f(x, h);</a:t>
            </a:r>
          </a:p>
          <a:p>
            <a:r>
              <a:rPr lang="en-US" b="1" dirty="0"/>
              <a:t>dg = 0;</a:t>
            </a:r>
          </a:p>
          <a:p>
            <a:r>
              <a:rPr lang="nn-NO" b="1" dirty="0"/>
              <a:t>for (int i=0; i&lt;n; ++i) dg += fi[i]*fi[i];</a:t>
            </a:r>
          </a:p>
          <a:p>
            <a:r>
              <a:rPr lang="en-US" b="1" dirty="0"/>
              <a:t>dg = </a:t>
            </a:r>
            <a:r>
              <a:rPr lang="en-US" b="1" dirty="0" err="1"/>
              <a:t>Math.sqrt</a:t>
            </a:r>
            <a:r>
              <a:rPr lang="en-US" b="1" dirty="0"/>
              <a:t>(dg);</a:t>
            </a:r>
          </a:p>
          <a:p>
            <a:r>
              <a:rPr lang="en-US" b="1" dirty="0"/>
              <a:t>b = a/dg;</a:t>
            </a:r>
          </a:p>
          <a:p>
            <a:r>
              <a:rPr lang="en-US" b="1" dirty="0"/>
              <a:t>double g1 = g(x);</a:t>
            </a:r>
          </a:p>
          <a:p>
            <a:r>
              <a:rPr lang="en-US" b="1" dirty="0"/>
              <a:t>if (g1 &gt; g0) a /= 2;</a:t>
            </a:r>
          </a:p>
          <a:p>
            <a:r>
              <a:rPr lang="en-US" b="1" dirty="0"/>
              <a:t>else g0 = g1;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63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Firstly, the interaction of the Gaussian charge distributions with each other must be subtracted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Because </a:t>
            </a:r>
            <a:r>
              <a:rPr lang="en-US" dirty="0"/>
              <a:t>of the smooth nature of the electrostatic potential arising from such a distribution, it is possible to efficiently evaluate this term, </a:t>
            </a:r>
            <a:r>
              <a:rPr lang="en-US" dirty="0" err="1"/>
              <a:t>Urecip</a:t>
            </a:r>
            <a:r>
              <a:rPr lang="en-US" dirty="0"/>
              <a:t>, by expanding the charge density in </a:t>
            </a:r>
            <a:r>
              <a:rPr lang="en-US" dirty="0" smtClean="0"/>
              <a:t>plane waves </a:t>
            </a:r>
            <a:r>
              <a:rPr lang="en-US" dirty="0"/>
              <a:t>with the periodicity of the reciprocal lattice. </a:t>
            </a:r>
            <a:endParaRPr lang="en-US" dirty="0" smtClean="0"/>
          </a:p>
          <a:p>
            <a:r>
              <a:rPr lang="en-US" dirty="0" smtClean="0"/>
              <a:t>Again</a:t>
            </a:r>
            <a:r>
              <a:rPr lang="en-US" dirty="0"/>
              <a:t>, the energy contribution is rapidly convergent with respect to the cut-off radius within reciprocal space.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there is the self-energy, </a:t>
            </a:r>
            <a:r>
              <a:rPr lang="en-US" dirty="0" err="1"/>
              <a:t>Uself</a:t>
            </a:r>
            <a:r>
              <a:rPr lang="en-US" dirty="0"/>
              <a:t>, that arises from the interaction of the Gaussian with </a:t>
            </a:r>
            <a:r>
              <a:rPr lang="en-US" dirty="0" smtClean="0"/>
              <a:t>itself.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6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Mathematically, the Ewald sum is derived by a Laplace transform of the Coulomb energy and the final expressions are given below;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39015" r="37176" b="39706"/>
          <a:stretch/>
        </p:blipFill>
        <p:spPr bwMode="auto">
          <a:xfrm>
            <a:off x="1043608" y="3358092"/>
            <a:ext cx="7047305" cy="28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29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R denotes a real space lattice vector, G represents a reciprocal lattice vector and η is a parameter that determines the width of the Gaussian charge distribution.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summation over reciprocal lattice vectors excludes the case when G = 0.</a:t>
            </a:r>
          </a:p>
        </p:txBody>
      </p:sp>
    </p:spTree>
    <p:extLst>
      <p:ext uri="{BB962C8B-B14F-4D97-AF65-F5344CB8AC3E}">
        <p14:creationId xmlns:p14="http://schemas.microsoft.com/office/powerpoint/2010/main" val="2432451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key to rapid convergence of the Ewald sum is to choose the optimal value of η.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value is small, then the Gaussians are narrow and so the real space expression converges quickly, while the reciprocal space sum requires a more extensive summation due to the higher degree of curvature of the charge density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Choosing </a:t>
            </a:r>
            <a:r>
              <a:rPr lang="en-US" dirty="0"/>
              <a:t>a large value of η obviously leads to the inverse situation.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823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approach to choosing the convergence parameter is to derive an expression for the total number of terms to be evaluated in real and reciprocal space for a given accuracy and then to find the stationary point where this quantity is at a minimum.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choice of </a:t>
            </a:r>
            <a:r>
              <a:rPr lang="en-US" dirty="0" err="1"/>
              <a:t>η</a:t>
            </a:r>
            <a:r>
              <a:rPr lang="en-US" baseline="-25000" dirty="0" err="1"/>
              <a:t>opt</a:t>
            </a:r>
            <a:r>
              <a:rPr lang="en-US" dirty="0"/>
              <a:t> is then given by; </a:t>
            </a:r>
            <a:r>
              <a:rPr lang="en-US" dirty="0" err="1"/>
              <a:t>η</a:t>
            </a:r>
            <a:r>
              <a:rPr lang="en-US" baseline="-25000" dirty="0" err="1"/>
              <a:t>opt</a:t>
            </a:r>
            <a:r>
              <a:rPr lang="en-US" dirty="0"/>
              <a:t> = </a:t>
            </a:r>
            <a:r>
              <a:rPr lang="en-US" dirty="0" smtClean="0"/>
              <a:t>(Nπ</a:t>
            </a:r>
            <a:r>
              <a:rPr lang="en-US" baseline="30000" dirty="0" smtClean="0"/>
              <a:t>3</a:t>
            </a:r>
            <a:r>
              <a:rPr lang="en-US" dirty="0" smtClean="0"/>
              <a:t> /V) </a:t>
            </a:r>
            <a:r>
              <a:rPr lang="en-US" baseline="30000" dirty="0" smtClean="0"/>
              <a:t>1/3</a:t>
            </a:r>
            <a:r>
              <a:rPr lang="en-US" dirty="0" smtClean="0"/>
              <a:t> </a:t>
            </a:r>
            <a:r>
              <a:rPr lang="en-US" dirty="0"/>
              <a:t>where N is the number of particles within the unit cell.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05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the electrostatic energy often accounts for the majority of the binding,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non-Coulombic contributions are equally critical since they determine the position and shape of the energy minimum.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must always be a short-ranged repulsive force between ions to counter the Coulomb attraction and therefore prevent the collapse of the solid. </a:t>
            </a:r>
          </a:p>
        </p:txBody>
      </p:sp>
    </p:spTree>
    <p:extLst>
      <p:ext uri="{BB962C8B-B14F-4D97-AF65-F5344CB8AC3E}">
        <p14:creationId xmlns:p14="http://schemas.microsoft.com/office/powerpoint/2010/main" val="2664320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work has followed the pioneering work in the field, as embodied in the Born– Meyer and Born–</a:t>
            </a:r>
            <a:r>
              <a:rPr lang="en-US" dirty="0" err="1"/>
              <a:t>Lande</a:t>
            </a:r>
            <a:r>
              <a:rPr lang="en-US" dirty="0"/>
              <a:t> equations for the lattice energy, by utilizing either an exponential or inverse power-law repulsive term.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gives rise to two widely employed functional forms, namely the Buckingham potential; </a:t>
            </a:r>
            <a:r>
              <a:rPr lang="en-US" dirty="0" err="1"/>
              <a:t>U</a:t>
            </a:r>
            <a:r>
              <a:rPr lang="en-US" baseline="-25000" dirty="0" err="1"/>
              <a:t>short</a:t>
            </a:r>
            <a:r>
              <a:rPr lang="en-US" baseline="-25000" dirty="0"/>
              <a:t>−ranged 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dirty="0" smtClean="0"/>
              <a:t>(−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err="1"/>
              <a:t>ρ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smtClean="0"/>
              <a:t>) + </a:t>
            </a:r>
            <a:r>
              <a:rPr lang="en-US" dirty="0"/>
              <a:t>− </a:t>
            </a:r>
            <a:r>
              <a:rPr lang="en-US" dirty="0" err="1"/>
              <a:t>Cij</a:t>
            </a:r>
            <a:r>
              <a:rPr lang="en-US" dirty="0"/>
              <a:t> </a:t>
            </a:r>
            <a:r>
              <a:rPr lang="en-US" dirty="0" smtClean="0"/>
              <a:t>/ r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baseline="-25000" dirty="0" err="1"/>
              <a:t>ij</a:t>
            </a:r>
            <a:r>
              <a:rPr lang="en-US" dirty="0"/>
              <a:t> and that due to Lennard–Jones: </a:t>
            </a:r>
            <a:r>
              <a:rPr lang="en-US" dirty="0" err="1"/>
              <a:t>U</a:t>
            </a:r>
            <a:r>
              <a:rPr lang="en-US" baseline="-25000" dirty="0" err="1"/>
              <a:t>short</a:t>
            </a:r>
            <a:r>
              <a:rPr lang="en-US" baseline="-25000" dirty="0"/>
              <a:t>−ranged 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B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30000" dirty="0" err="1" smtClean="0"/>
              <a:t>m</a:t>
            </a:r>
            <a:r>
              <a:rPr lang="en-US" baseline="-25000" dirty="0" smtClean="0"/>
              <a:t> </a:t>
            </a:r>
            <a:r>
              <a:rPr lang="en-US" baseline="-25000" dirty="0" err="1"/>
              <a:t>ij</a:t>
            </a:r>
            <a:r>
              <a:rPr lang="en-US" dirty="0"/>
              <a:t> − </a:t>
            </a:r>
            <a:r>
              <a:rPr lang="en-US" dirty="0" err="1"/>
              <a:t>C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smtClean="0"/>
              <a:t>/r 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baseline="-25000" dirty="0" err="1"/>
              <a:t>ij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39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/>
          <a:stretch/>
        </p:blipFill>
        <p:spPr bwMode="auto">
          <a:xfrm>
            <a:off x="374072" y="2348880"/>
            <a:ext cx="12424165" cy="24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2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Method to provide the gradient of g(x).</a:t>
            </a:r>
          </a:p>
          <a:p>
            <a:r>
              <a:rPr lang="en-US" b="1" dirty="0"/>
              <a:t>public static double[] f(double x[], double h) {</a:t>
            </a:r>
          </a:p>
          <a:p>
            <a:r>
              <a:rPr lang="en-US" b="1" dirty="0" err="1"/>
              <a:t>int</a:t>
            </a:r>
            <a:r>
              <a:rPr lang="en-US" b="1" dirty="0"/>
              <a:t> n = </a:t>
            </a:r>
            <a:r>
              <a:rPr lang="en-US" b="1" dirty="0" err="1"/>
              <a:t>x.length</a:t>
            </a:r>
            <a:r>
              <a:rPr lang="en-US" b="1" dirty="0"/>
              <a:t>;</a:t>
            </a:r>
          </a:p>
          <a:p>
            <a:r>
              <a:rPr lang="en-US" b="1" dirty="0"/>
              <a:t>double z[] = new double[n];</a:t>
            </a:r>
          </a:p>
          <a:p>
            <a:r>
              <a:rPr lang="en-US" b="1" dirty="0"/>
              <a:t>double y[] = (double[]) </a:t>
            </a:r>
            <a:r>
              <a:rPr lang="en-US" b="1" dirty="0" err="1"/>
              <a:t>x.clone</a:t>
            </a:r>
            <a:r>
              <a:rPr lang="en-US" b="1" dirty="0"/>
              <a:t>();</a:t>
            </a:r>
          </a:p>
          <a:p>
            <a:r>
              <a:rPr lang="en-US" b="1" dirty="0"/>
              <a:t>double g0 = g(x);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y[</a:t>
            </a:r>
            <a:r>
              <a:rPr lang="en-US" b="1" dirty="0" err="1"/>
              <a:t>i</a:t>
            </a:r>
            <a:r>
              <a:rPr lang="en-US" b="1" dirty="0"/>
              <a:t>] += h;</a:t>
            </a:r>
          </a:p>
          <a:p>
            <a:r>
              <a:rPr lang="en-US" b="1" dirty="0"/>
              <a:t>z[</a:t>
            </a:r>
            <a:r>
              <a:rPr lang="en-US" b="1" dirty="0" err="1"/>
              <a:t>i</a:t>
            </a:r>
            <a:r>
              <a:rPr lang="en-US" b="1" dirty="0"/>
              <a:t>] = (g(y)-g0)/h;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return z;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Method to provide function g(x).</a:t>
            </a:r>
          </a:p>
          <a:p>
            <a:r>
              <a:rPr lang="en-US" b="1" dirty="0"/>
              <a:t>public static double g(double x[]) {</a:t>
            </a:r>
          </a:p>
          <a:p>
            <a:r>
              <a:rPr lang="en-US" b="1" dirty="0"/>
              <a:t>return (x[0]-1)*(x[0]-1)*</a:t>
            </a:r>
            <a:r>
              <a:rPr lang="en-US" b="1" dirty="0" err="1"/>
              <a:t>Math.exp</a:t>
            </a:r>
            <a:r>
              <a:rPr lang="en-US" b="1" dirty="0"/>
              <a:t>(-x[1]*x[1])</a:t>
            </a:r>
          </a:p>
          <a:p>
            <a:r>
              <a:rPr lang="en-US" b="1" dirty="0"/>
              <a:t>+x[1]*(x[1]+2)*</a:t>
            </a:r>
            <a:r>
              <a:rPr lang="en-US" b="1" dirty="0" err="1"/>
              <a:t>Math.exp</a:t>
            </a:r>
            <a:r>
              <a:rPr lang="en-US" b="1" dirty="0"/>
              <a:t>(-2*x[0]*x[0]);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1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Note that the spacing in the two-point formula for the derivative is reduced by </a:t>
            </a:r>
            <a:r>
              <a:rPr lang="en-US" dirty="0" smtClean="0"/>
              <a:t>a factor </a:t>
            </a:r>
            <a:r>
              <a:rPr lang="en-US" dirty="0"/>
              <a:t>of 2 after each search, so is the step size in case of overshooting. </a:t>
            </a:r>
            <a:endParaRPr lang="en-US" dirty="0" smtClean="0"/>
          </a:p>
          <a:p>
            <a:r>
              <a:rPr lang="en-US" dirty="0" smtClean="0"/>
              <a:t>After running the </a:t>
            </a:r>
            <a:r>
              <a:rPr lang="en-US" dirty="0"/>
              <a:t>program</a:t>
            </a:r>
            <a:r>
              <a:rPr lang="en-US" dirty="0" smtClean="0"/>
              <a:t>, </a:t>
            </a:r>
            <a:r>
              <a:rPr lang="en-US" dirty="0"/>
              <a:t>the minimum is at </a:t>
            </a:r>
            <a:r>
              <a:rPr lang="en-US" i="1" dirty="0"/>
              <a:t>x </a:t>
            </a:r>
            <a:r>
              <a:rPr lang="en-US" dirty="0"/>
              <a:t> </a:t>
            </a:r>
            <a:r>
              <a:rPr lang="en-US" dirty="0" smtClean="0"/>
              <a:t>=0</a:t>
            </a:r>
            <a:r>
              <a:rPr lang="en-US" i="1" dirty="0" smtClean="0"/>
              <a:t>.</a:t>
            </a:r>
            <a:r>
              <a:rPr lang="en-US" dirty="0" smtClean="0"/>
              <a:t>107 </a:t>
            </a:r>
            <a:r>
              <a:rPr lang="en-US" dirty="0"/>
              <a:t>355 and </a:t>
            </a:r>
            <a:r>
              <a:rPr lang="en-US" i="1" dirty="0"/>
              <a:t>y </a:t>
            </a:r>
            <a:r>
              <a:rPr lang="en-US" dirty="0"/>
              <a:t> </a:t>
            </a:r>
            <a:r>
              <a:rPr lang="en-US" dirty="0" smtClean="0"/>
              <a:t>=−</a:t>
            </a:r>
            <a:r>
              <a:rPr lang="en-US" dirty="0"/>
              <a:t>1</a:t>
            </a:r>
            <a:r>
              <a:rPr lang="en-US" i="1" dirty="0"/>
              <a:t>.</a:t>
            </a:r>
            <a:r>
              <a:rPr lang="en-US" dirty="0"/>
              <a:t>223 376.</a:t>
            </a:r>
          </a:p>
          <a:p>
            <a:r>
              <a:rPr lang="en-US" dirty="0" smtClean="0"/>
              <a:t>simple </a:t>
            </a:r>
            <a:r>
              <a:rPr lang="en-US" dirty="0"/>
              <a:t>but not very efficient scheme.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converges to a local minimum near the starting point. </a:t>
            </a:r>
            <a:endParaRPr lang="en-US" dirty="0" smtClean="0"/>
          </a:p>
          <a:p>
            <a:r>
              <a:rPr lang="en-US" dirty="0" smtClean="0"/>
              <a:t>The search for </a:t>
            </a:r>
            <a:r>
              <a:rPr lang="en-US" dirty="0"/>
              <a:t>a global minimum or maximum of a multivariable function is a </a:t>
            </a:r>
            <a:r>
              <a:rPr lang="en-US" dirty="0" smtClean="0"/>
              <a:t>nontrivial task</a:t>
            </a:r>
            <a:r>
              <a:rPr lang="en-US" dirty="0"/>
              <a:t>, especially when the function contains a significant number of local </a:t>
            </a:r>
            <a:r>
              <a:rPr lang="en-US" dirty="0" smtClean="0"/>
              <a:t>minima or </a:t>
            </a:r>
            <a:r>
              <a:rPr lang="en-US" dirty="0"/>
              <a:t>maxima. </a:t>
            </a:r>
            <a:r>
              <a:rPr lang="en-US" dirty="0" smtClean="0"/>
              <a:t> More will be covered later.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3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Matrix Operation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742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Operations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Matrix operations </a:t>
            </a:r>
          </a:p>
          <a:p>
            <a:pPr lvl="1"/>
            <a:r>
              <a:rPr lang="en-US" dirty="0"/>
              <a:t>involved in many numerical and analytical scientific problems.</a:t>
            </a:r>
          </a:p>
          <a:p>
            <a:r>
              <a:rPr lang="en-US" dirty="0"/>
              <a:t>Schemes developed for the matrix problems can be applied to the related problems encountered in ordinary and partial differential equations</a:t>
            </a:r>
            <a:r>
              <a:rPr lang="en-US"/>
              <a:t>.  </a:t>
            </a:r>
            <a:r>
              <a:rPr lang="en-US" smtClean="0"/>
              <a:t>What problems in ODE and PDE can be solved by matrix operations?</a:t>
            </a:r>
          </a:p>
        </p:txBody>
      </p:sp>
    </p:spTree>
    <p:extLst>
      <p:ext uri="{BB962C8B-B14F-4D97-AF65-F5344CB8AC3E}">
        <p14:creationId xmlns:p14="http://schemas.microsoft.com/office/powerpoint/2010/main" val="76079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For example, an eigenvalue problem given in the form of a partial differential equation can be rewritten as a matrix problem. </a:t>
            </a:r>
          </a:p>
          <a:p>
            <a:pPr lvl="1"/>
            <a:r>
              <a:rPr lang="en-US" smtClean="0"/>
              <a:t>A </a:t>
            </a:r>
            <a:r>
              <a:rPr lang="en-US" dirty="0"/>
              <a:t>boundary-value problem after discretization is essentially a linear algebra problem.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7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11884</TotalTime>
  <Words>3428</Words>
  <Application>Microsoft Office PowerPoint</Application>
  <PresentationFormat>On-screen Show (4:3)</PresentationFormat>
  <Paragraphs>341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宋体</vt:lpstr>
      <vt:lpstr>Arial</vt:lpstr>
      <vt:lpstr>Calibri</vt:lpstr>
      <vt:lpstr>Cambria Math</vt:lpstr>
      <vt:lpstr>Office 主题​​</vt:lpstr>
      <vt:lpstr>Computational Physics (Lecture 6) </vt:lpstr>
      <vt:lpstr>Steepest descent method</vt:lpstr>
      <vt:lpstr>PowerPoint Presentation</vt:lpstr>
      <vt:lpstr>PowerPoint Presentation</vt:lpstr>
      <vt:lpstr>PowerPoint Presentation</vt:lpstr>
      <vt:lpstr>PowerPoint Presentation</vt:lpstr>
      <vt:lpstr>Matrix Operation</vt:lpstr>
      <vt:lpstr>Matrix Operations</vt:lpstr>
      <vt:lpstr>PowerPoint Presentation</vt:lpstr>
      <vt:lpstr>PowerPoint Presentation</vt:lpstr>
      <vt:lpstr>One simple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Equating Problem </vt:lpstr>
      <vt:lpstr>PowerPoint Presentation</vt:lpstr>
      <vt:lpstr>Procedure</vt:lpstr>
      <vt:lpstr>One Concern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Interatomic potential of Ionic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209</cp:revision>
  <dcterms:created xsi:type="dcterms:W3CDTF">2014-01-05T10:31:17Z</dcterms:created>
  <dcterms:modified xsi:type="dcterms:W3CDTF">2020-09-24T08:22:14Z</dcterms:modified>
</cp:coreProperties>
</file>